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9" r:id="rId3"/>
    <p:sldId id="304" r:id="rId4"/>
    <p:sldId id="260" r:id="rId5"/>
    <p:sldId id="261" r:id="rId6"/>
    <p:sldId id="305" r:id="rId7"/>
    <p:sldId id="309" r:id="rId8"/>
    <p:sldId id="269" r:id="rId9"/>
    <p:sldId id="262" r:id="rId10"/>
    <p:sldId id="310" r:id="rId11"/>
    <p:sldId id="271" r:id="rId12"/>
    <p:sldId id="313" r:id="rId13"/>
    <p:sldId id="264" r:id="rId14"/>
    <p:sldId id="314" r:id="rId15"/>
    <p:sldId id="306" r:id="rId16"/>
    <p:sldId id="311" r:id="rId17"/>
    <p:sldId id="312" r:id="rId18"/>
    <p:sldId id="307" r:id="rId19"/>
    <p:sldId id="315" r:id="rId20"/>
  </p:sldIdLst>
  <p:sldSz cx="12190413" cy="6859588"/>
  <p:notesSz cx="6858000" cy="9144000"/>
  <p:defaultTextStyle>
    <a:defPPr>
      <a:defRPr lang="zh-TW"/>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5"/>
    <a:srgbClr val="037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6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62E71-E9F4-414E-9E1A-D3F5D43785C0}" type="datetimeFigureOut">
              <a:rPr lang="zh-TW" altLang="en-US" smtClean="0"/>
              <a:t>2019/4/22</a:t>
            </a:fld>
            <a:endParaRPr lang="zh-TW" altLang="en-US"/>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1E2C0-8C07-46D7-AAE3-995E09614296}" type="slidenum">
              <a:rPr lang="zh-TW" altLang="en-US" smtClean="0"/>
              <a:t>‹#›</a:t>
            </a:fld>
            <a:endParaRPr lang="zh-TW" altLang="en-US"/>
          </a:p>
        </p:txBody>
      </p:sp>
    </p:spTree>
    <p:extLst>
      <p:ext uri="{BB962C8B-B14F-4D97-AF65-F5344CB8AC3E}">
        <p14:creationId xmlns:p14="http://schemas.microsoft.com/office/powerpoint/2010/main" val="2857531693"/>
      </p:ext>
    </p:extLst>
  </p:cSld>
  <p:clrMap bg1="lt1" tx1="dk1" bg2="lt2" tx2="dk2" accent1="accent1" accent2="accent2" accent3="accent3" accent4="accent4" accent5="accent5" accent6="accent6" hlink="hlink" folHlink="folHlink"/>
  <p:notesStyle>
    <a:lvl1pPr marL="0" algn="l" defTabSz="1000536" rtl="0" eaLnBrk="1" latinLnBrk="0" hangingPunct="1">
      <a:defRPr sz="1300" kern="1200">
        <a:solidFill>
          <a:schemeClr val="tx1"/>
        </a:solidFill>
        <a:latin typeface="+mn-lt"/>
        <a:ea typeface="+mn-ea"/>
        <a:cs typeface="+mn-cs"/>
      </a:defRPr>
    </a:lvl1pPr>
    <a:lvl2pPr marL="500268" algn="l" defTabSz="1000536" rtl="0" eaLnBrk="1" latinLnBrk="0" hangingPunct="1">
      <a:defRPr sz="1300" kern="1200">
        <a:solidFill>
          <a:schemeClr val="tx1"/>
        </a:solidFill>
        <a:latin typeface="+mn-lt"/>
        <a:ea typeface="+mn-ea"/>
        <a:cs typeface="+mn-cs"/>
      </a:defRPr>
    </a:lvl2pPr>
    <a:lvl3pPr marL="1000536" algn="l" defTabSz="1000536" rtl="0" eaLnBrk="1" latinLnBrk="0" hangingPunct="1">
      <a:defRPr sz="1300" kern="1200">
        <a:solidFill>
          <a:schemeClr val="tx1"/>
        </a:solidFill>
        <a:latin typeface="+mn-lt"/>
        <a:ea typeface="+mn-ea"/>
        <a:cs typeface="+mn-cs"/>
      </a:defRPr>
    </a:lvl3pPr>
    <a:lvl4pPr marL="1500805" algn="l" defTabSz="1000536" rtl="0" eaLnBrk="1" latinLnBrk="0" hangingPunct="1">
      <a:defRPr sz="1300" kern="1200">
        <a:solidFill>
          <a:schemeClr val="tx1"/>
        </a:solidFill>
        <a:latin typeface="+mn-lt"/>
        <a:ea typeface="+mn-ea"/>
        <a:cs typeface="+mn-cs"/>
      </a:defRPr>
    </a:lvl4pPr>
    <a:lvl5pPr marL="2001073" algn="l" defTabSz="1000536" rtl="0" eaLnBrk="1" latinLnBrk="0" hangingPunct="1">
      <a:defRPr sz="1300" kern="1200">
        <a:solidFill>
          <a:schemeClr val="tx1"/>
        </a:solidFill>
        <a:latin typeface="+mn-lt"/>
        <a:ea typeface="+mn-ea"/>
        <a:cs typeface="+mn-cs"/>
      </a:defRPr>
    </a:lvl5pPr>
    <a:lvl6pPr marL="2501341" algn="l" defTabSz="1000536" rtl="0" eaLnBrk="1" latinLnBrk="0" hangingPunct="1">
      <a:defRPr sz="1300" kern="1200">
        <a:solidFill>
          <a:schemeClr val="tx1"/>
        </a:solidFill>
        <a:latin typeface="+mn-lt"/>
        <a:ea typeface="+mn-ea"/>
        <a:cs typeface="+mn-cs"/>
      </a:defRPr>
    </a:lvl6pPr>
    <a:lvl7pPr marL="3001609" algn="l" defTabSz="1000536" rtl="0" eaLnBrk="1" latinLnBrk="0" hangingPunct="1">
      <a:defRPr sz="1300" kern="1200">
        <a:solidFill>
          <a:schemeClr val="tx1"/>
        </a:solidFill>
        <a:latin typeface="+mn-lt"/>
        <a:ea typeface="+mn-ea"/>
        <a:cs typeface="+mn-cs"/>
      </a:defRPr>
    </a:lvl7pPr>
    <a:lvl8pPr marL="3501878" algn="l" defTabSz="1000536" rtl="0" eaLnBrk="1" latinLnBrk="0" hangingPunct="1">
      <a:defRPr sz="1300" kern="1200">
        <a:solidFill>
          <a:schemeClr val="tx1"/>
        </a:solidFill>
        <a:latin typeface="+mn-lt"/>
        <a:ea typeface="+mn-ea"/>
        <a:cs typeface="+mn-cs"/>
      </a:defRPr>
    </a:lvl8pPr>
    <a:lvl9pPr marL="4002146" algn="l" defTabSz="100053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3"/>
            <a:ext cx="9142810" cy="2388153"/>
          </a:xfrm>
        </p:spPr>
        <p:txBody>
          <a:bodyPr anchor="b"/>
          <a:lstStyle>
            <a:lvl1pPr algn="ctr">
              <a:defRPr sz="66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3" y="3602872"/>
            <a:ext cx="9142810" cy="1656145"/>
          </a:xfrm>
        </p:spPr>
        <p:txBody>
          <a:bodyPr/>
          <a:lstStyle>
            <a:lvl1pPr marL="0" indent="0" algn="ctr">
              <a:buNone/>
              <a:defRPr sz="2600"/>
            </a:lvl1pPr>
            <a:lvl2pPr marL="500268" indent="0" algn="ctr">
              <a:buNone/>
              <a:defRPr sz="2200"/>
            </a:lvl2pPr>
            <a:lvl3pPr marL="1000536" indent="0" algn="ctr">
              <a:buNone/>
              <a:defRPr sz="2000"/>
            </a:lvl3pPr>
            <a:lvl4pPr marL="1500805" indent="0" algn="ctr">
              <a:buNone/>
              <a:defRPr sz="1800"/>
            </a:lvl4pPr>
            <a:lvl5pPr marL="2001073" indent="0" algn="ctr">
              <a:buNone/>
              <a:defRPr sz="1800"/>
            </a:lvl5pPr>
            <a:lvl6pPr marL="2501341" indent="0" algn="ctr">
              <a:buNone/>
              <a:defRPr sz="1800"/>
            </a:lvl6pPr>
            <a:lvl7pPr marL="3001609" indent="0" algn="ctr">
              <a:buNone/>
              <a:defRPr sz="1800"/>
            </a:lvl7pPr>
            <a:lvl8pPr marL="3501878" indent="0" algn="ctr">
              <a:buNone/>
              <a:defRPr sz="1800"/>
            </a:lvl8pPr>
            <a:lvl9pPr marL="4002146" indent="0" algn="ctr">
              <a:buNone/>
              <a:defRPr sz="18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358861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214463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10"/>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4" y="365210"/>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985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417279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7"/>
            <a:ext cx="10514231" cy="2853397"/>
          </a:xfrm>
        </p:spPr>
        <p:txBody>
          <a:bodyPr anchor="b"/>
          <a:lstStyle>
            <a:lvl1pPr>
              <a:defRPr sz="6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8"/>
            <a:ext cx="10514231" cy="1500534"/>
          </a:xfrm>
        </p:spPr>
        <p:txBody>
          <a:bodyPr/>
          <a:lstStyle>
            <a:lvl1pPr marL="0" indent="0">
              <a:buNone/>
              <a:defRPr sz="2600">
                <a:solidFill>
                  <a:schemeClr val="tx1">
                    <a:tint val="75000"/>
                  </a:schemeClr>
                </a:solidFill>
              </a:defRPr>
            </a:lvl1pPr>
            <a:lvl2pPr marL="500268" indent="0">
              <a:buNone/>
              <a:defRPr sz="2200">
                <a:solidFill>
                  <a:schemeClr val="tx1">
                    <a:tint val="75000"/>
                  </a:schemeClr>
                </a:solidFill>
              </a:defRPr>
            </a:lvl2pPr>
            <a:lvl3pPr marL="1000536" indent="0">
              <a:buNone/>
              <a:defRPr sz="2000">
                <a:solidFill>
                  <a:schemeClr val="tx1">
                    <a:tint val="75000"/>
                  </a:schemeClr>
                </a:solidFill>
              </a:defRPr>
            </a:lvl3pPr>
            <a:lvl4pPr marL="1500805" indent="0">
              <a:buNone/>
              <a:defRPr sz="1800">
                <a:solidFill>
                  <a:schemeClr val="tx1">
                    <a:tint val="75000"/>
                  </a:schemeClr>
                </a:solidFill>
              </a:defRPr>
            </a:lvl4pPr>
            <a:lvl5pPr marL="2001073" indent="0">
              <a:buNone/>
              <a:defRPr sz="1800">
                <a:solidFill>
                  <a:schemeClr val="tx1">
                    <a:tint val="75000"/>
                  </a:schemeClr>
                </a:solidFill>
              </a:defRPr>
            </a:lvl5pPr>
            <a:lvl6pPr marL="2501341" indent="0">
              <a:buNone/>
              <a:defRPr sz="1800">
                <a:solidFill>
                  <a:schemeClr val="tx1">
                    <a:tint val="75000"/>
                  </a:schemeClr>
                </a:solidFill>
              </a:defRPr>
            </a:lvl6pPr>
            <a:lvl7pPr marL="3001609" indent="0">
              <a:buNone/>
              <a:defRPr sz="1800">
                <a:solidFill>
                  <a:schemeClr val="tx1">
                    <a:tint val="75000"/>
                  </a:schemeClr>
                </a:solidFill>
              </a:defRPr>
            </a:lvl7pPr>
            <a:lvl8pPr marL="3501878" indent="0">
              <a:buNone/>
              <a:defRPr sz="1800">
                <a:solidFill>
                  <a:schemeClr val="tx1">
                    <a:tint val="75000"/>
                  </a:schemeClr>
                </a:solidFill>
              </a:defRPr>
            </a:lvl8pPr>
            <a:lvl9pPr marL="4002146" indent="0">
              <a:buNone/>
              <a:defRPr sz="18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84313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3"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8"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363069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7"/>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6" y="1681552"/>
            <a:ext cx="5182514"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71396" y="2505657"/>
            <a:ext cx="5182514"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32732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41047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11342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5" y="987657"/>
            <a:ext cx="6171397" cy="487475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9066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5" y="987657"/>
            <a:ext cx="6171397" cy="4874753"/>
          </a:xfrm>
        </p:spPr>
        <p:txBody>
          <a:bodyPr rtlCol="0">
            <a:normAutofit/>
          </a:bodyPr>
          <a:lstStyle>
            <a:lvl1pPr marL="0" indent="0">
              <a:buNone/>
              <a:defRPr sz="3500"/>
            </a:lvl1pPr>
            <a:lvl2pPr marL="500268" indent="0">
              <a:buNone/>
              <a:defRPr sz="3100"/>
            </a:lvl2pPr>
            <a:lvl3pPr marL="1000536" indent="0">
              <a:buNone/>
              <a:defRPr sz="2600"/>
            </a:lvl3pPr>
            <a:lvl4pPr marL="1500805" indent="0">
              <a:buNone/>
              <a:defRPr sz="2200"/>
            </a:lvl4pPr>
            <a:lvl5pPr marL="2001073" indent="0">
              <a:buNone/>
              <a:defRPr sz="2200"/>
            </a:lvl5pPr>
            <a:lvl6pPr marL="2501341" indent="0">
              <a:buNone/>
              <a:defRPr sz="2200"/>
            </a:lvl6pPr>
            <a:lvl7pPr marL="3001609" indent="0">
              <a:buNone/>
              <a:defRPr sz="2200"/>
            </a:lvl7pPr>
            <a:lvl8pPr marL="3501878" indent="0">
              <a:buNone/>
              <a:defRPr sz="2200"/>
            </a:lvl8pPr>
            <a:lvl9pPr marL="4002146" indent="0">
              <a:buNone/>
              <a:defRPr sz="2200"/>
            </a:lvl9pPr>
          </a:lstStyle>
          <a:p>
            <a:pPr lvl="0"/>
            <a:endParaRPr lang="zh-CN" altLang="en-US" noProof="0"/>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25258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092" y="365211"/>
            <a:ext cx="10514231" cy="13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092" y="1826048"/>
            <a:ext cx="10514231" cy="435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092" y="6357825"/>
            <a:ext cx="2742843" cy="365210"/>
          </a:xfrm>
          <a:prstGeom prst="rect">
            <a:avLst/>
          </a:prstGeom>
        </p:spPr>
        <p:txBody>
          <a:bodyPr vert="horz" lIns="100054" tIns="50027" rIns="100054" bIns="50027" rtlCol="0" anchor="ctr"/>
          <a:lstStyle>
            <a:lvl1pPr algn="l" eaLnBrk="1" fontAlgn="auto" hangingPunct="1">
              <a:spcBef>
                <a:spcPts val="0"/>
              </a:spcBef>
              <a:spcAft>
                <a:spcPts val="0"/>
              </a:spcAft>
              <a:defRPr sz="1300">
                <a:solidFill>
                  <a:schemeClr val="tx1">
                    <a:tint val="75000"/>
                  </a:schemeClr>
                </a:solidFill>
                <a:latin typeface="+mn-lt"/>
                <a:ea typeface="+mn-ea"/>
              </a:defRPr>
            </a:lvl1pPr>
          </a:lstStyle>
          <a:p>
            <a:pPr>
              <a:defRPr/>
            </a:pPr>
            <a:fld id="{583BA994-DBC0-4389-9AC3-50B67B3923E1}" type="datetimeFigureOut">
              <a:rPr lang="zh-CN" altLang="en-US">
                <a:solidFill>
                  <a:prstClr val="black">
                    <a:tint val="75000"/>
                  </a:prstClr>
                </a:solidFill>
              </a:rPr>
              <a:pPr>
                <a:defRPr/>
              </a:pPr>
              <a:t>2019/4/22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6" y="6357825"/>
            <a:ext cx="4114264" cy="365210"/>
          </a:xfrm>
          <a:prstGeom prst="rect">
            <a:avLst/>
          </a:prstGeom>
        </p:spPr>
        <p:txBody>
          <a:bodyPr vert="horz" lIns="100054" tIns="50027" rIns="100054" bIns="50027" rtlCol="0" anchor="ctr"/>
          <a:lstStyle>
            <a:lvl1pPr algn="ctr" eaLnBrk="1" fontAlgn="auto" hangingPunct="1">
              <a:spcBef>
                <a:spcPts val="0"/>
              </a:spcBef>
              <a:spcAft>
                <a:spcPts val="0"/>
              </a:spcAft>
              <a:defRPr sz="13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80" y="6357825"/>
            <a:ext cx="2742843" cy="365210"/>
          </a:xfrm>
          <a:prstGeom prst="rect">
            <a:avLst/>
          </a:prstGeom>
        </p:spPr>
        <p:txBody>
          <a:bodyPr vert="horz" wrap="square" lIns="100054" tIns="50027" rIns="100054" bIns="50027" numCol="1" anchor="ctr" anchorCtr="0" compatLnSpc="1">
            <a:prstTxWarp prst="textNoShape">
              <a:avLst/>
            </a:prstTxWarp>
          </a:bodyPr>
          <a:lstStyle>
            <a:lvl1pPr algn="r" eaLnBrk="1" hangingPunct="1">
              <a:defRPr sz="1300">
                <a:solidFill>
                  <a:srgbClr val="898989"/>
                </a:solidFill>
              </a:defRPr>
            </a:lvl1pPr>
          </a:lstStyle>
          <a:p>
            <a:pPr fontAlgn="base">
              <a:spcBef>
                <a:spcPct val="0"/>
              </a:spcBef>
              <a:spcAft>
                <a:spcPct val="0"/>
              </a:spcAft>
            </a:pPr>
            <a:fld id="{DA430D88-0AE5-4EDA-BDD3-1B97B5FCD56A}"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892418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5pPr>
      <a:lvl6pPr marL="500268"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6pPr>
      <a:lvl7pPr marL="1000536"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7pPr>
      <a:lvl8pPr marL="1500805"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8pPr>
      <a:lvl9pPr marL="2001073"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9pPr>
    </p:titleStyle>
    <p:bodyStyle>
      <a:lvl1pPr marL="250134" indent="-250134" algn="l" rtl="0" eaLnBrk="0" fontAlgn="base" hangingPunct="0">
        <a:lnSpc>
          <a:spcPct val="90000"/>
        </a:lnSpc>
        <a:spcBef>
          <a:spcPts val="1094"/>
        </a:spcBef>
        <a:spcAft>
          <a:spcPct val="0"/>
        </a:spcAft>
        <a:buFont typeface="Arial" charset="0"/>
        <a:buChar char="•"/>
        <a:defRPr sz="3100" kern="1200">
          <a:solidFill>
            <a:schemeClr val="tx1"/>
          </a:solidFill>
          <a:latin typeface="+mn-lt"/>
          <a:ea typeface="+mn-ea"/>
          <a:cs typeface="+mn-cs"/>
        </a:defRPr>
      </a:lvl1pPr>
      <a:lvl2pPr marL="750402" indent="-250134" algn="l" rtl="0" eaLnBrk="0" fontAlgn="base" hangingPunct="0">
        <a:lnSpc>
          <a:spcPct val="90000"/>
        </a:lnSpc>
        <a:spcBef>
          <a:spcPts val="547"/>
        </a:spcBef>
        <a:spcAft>
          <a:spcPct val="0"/>
        </a:spcAft>
        <a:buFont typeface="Arial" charset="0"/>
        <a:buChar char="•"/>
        <a:defRPr sz="2600" kern="1200">
          <a:solidFill>
            <a:schemeClr val="tx1"/>
          </a:solidFill>
          <a:latin typeface="+mn-lt"/>
          <a:ea typeface="+mn-ea"/>
          <a:cs typeface="+mn-cs"/>
        </a:defRPr>
      </a:lvl2pPr>
      <a:lvl3pPr marL="1250671" indent="-250134" algn="l" rtl="0" eaLnBrk="0" fontAlgn="base" hangingPunct="0">
        <a:lnSpc>
          <a:spcPct val="90000"/>
        </a:lnSpc>
        <a:spcBef>
          <a:spcPts val="547"/>
        </a:spcBef>
        <a:spcAft>
          <a:spcPct val="0"/>
        </a:spcAft>
        <a:buFont typeface="Arial" charset="0"/>
        <a:buChar char="•"/>
        <a:defRPr sz="2200" kern="1200">
          <a:solidFill>
            <a:schemeClr val="tx1"/>
          </a:solidFill>
          <a:latin typeface="+mn-lt"/>
          <a:ea typeface="+mn-ea"/>
          <a:cs typeface="+mn-cs"/>
        </a:defRPr>
      </a:lvl3pPr>
      <a:lvl4pPr marL="1750939"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4pPr>
      <a:lvl5pPr marL="2251207"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5pPr>
      <a:lvl6pPr marL="2751475"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6pPr>
      <a:lvl7pPr marL="3251744"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7pPr>
      <a:lvl8pPr marL="3752012"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8pPr>
      <a:lvl9pPr marL="4252280"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92057" y="2863705"/>
            <a:ext cx="8169799" cy="839695"/>
          </a:xfrm>
          <a:prstGeom prst="rect">
            <a:avLst/>
          </a:prstGeom>
          <a:noFill/>
        </p:spPr>
        <p:txBody>
          <a:bodyPr lIns="100054" tIns="50027" rIns="100054" bIns="50027">
            <a:spAutoFit/>
          </a:bodyPr>
          <a:lstStyle/>
          <a:p>
            <a:pPr algn="ctr">
              <a:defRPr/>
            </a:pPr>
            <a:r>
              <a:rPr lang="en-US" altLang="zh-TW" sz="4800" b="1" spc="328" dirty="0" smtClean="0">
                <a:solidFill>
                  <a:srgbClr val="037709"/>
                </a:solidFill>
                <a:latin typeface="微软雅黑" panose="020B0503020204020204" pitchFamily="34" charset="-122"/>
                <a:ea typeface="微软雅黑" panose="020B0503020204020204" pitchFamily="34" charset="-122"/>
              </a:rPr>
              <a:t>Wi-Fi</a:t>
            </a:r>
            <a:r>
              <a:rPr lang="zh-TW" altLang="en-US" sz="4800" b="1" spc="328" dirty="0" smtClean="0">
                <a:solidFill>
                  <a:srgbClr val="037709"/>
                </a:solidFill>
                <a:latin typeface="微软雅黑" panose="020B0503020204020204" pitchFamily="34" charset="-122"/>
                <a:ea typeface="微软雅黑" panose="020B0503020204020204" pitchFamily="34" charset="-122"/>
              </a:rPr>
              <a:t>通訊</a:t>
            </a:r>
            <a:endParaRPr lang="zh-CN" altLang="en-US" sz="4800" b="1" spc="328" dirty="0">
              <a:solidFill>
                <a:srgbClr val="037709"/>
              </a:solidFill>
              <a:latin typeface="微软雅黑" panose="020B0503020204020204" pitchFamily="34" charset="-122"/>
              <a:ea typeface="微软雅黑" panose="020B0503020204020204" pitchFamily="34" charset="-122"/>
            </a:endParaRPr>
          </a:p>
        </p:txBody>
      </p:sp>
      <p:grpSp>
        <p:nvGrpSpPr>
          <p:cNvPr id="59" name="组合 58"/>
          <p:cNvGrpSpPr>
            <a:grpSpLocks/>
          </p:cNvGrpSpPr>
          <p:nvPr/>
        </p:nvGrpSpPr>
        <p:grpSpPr bwMode="auto">
          <a:xfrm>
            <a:off x="4153948" y="3787840"/>
            <a:ext cx="3846011" cy="362034"/>
            <a:chOff x="4154888" y="3453573"/>
            <a:chExt cx="3846874" cy="361046"/>
          </a:xfrm>
          <a:solidFill>
            <a:srgbClr val="037709"/>
          </a:solidFill>
        </p:grpSpPr>
        <p:cxnSp>
          <p:nvCxnSpPr>
            <p:cNvPr id="21" name="直接连接符 20"/>
            <p:cNvCxnSpPr/>
            <p:nvPr/>
          </p:nvCxnSpPr>
          <p:spPr>
            <a:xfrm>
              <a:off x="4154888" y="3453573"/>
              <a:ext cx="3846874" cy="0"/>
            </a:xfrm>
            <a:prstGeom prst="line">
              <a:avLst/>
            </a:prstGeom>
            <a:grpFill/>
            <a:ln w="25400">
              <a:solidFill>
                <a:srgbClr val="037709"/>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grpFill/>
            <a:ln>
              <a:solidFill>
                <a:srgbClr val="03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37709"/>
                </a:solidFill>
              </a:endParaRPr>
            </a:p>
          </p:txBody>
        </p:sp>
      </p:grpSp>
      <p:sp>
        <p:nvSpPr>
          <p:cNvPr id="9" name="矩形 8"/>
          <p:cNvSpPr/>
          <p:nvPr/>
        </p:nvSpPr>
        <p:spPr>
          <a:xfrm>
            <a:off x="1599995" y="2257947"/>
            <a:ext cx="8955509" cy="2383390"/>
          </a:xfrm>
          <a:prstGeom prst="rect">
            <a:avLst/>
          </a:prstGeom>
          <a:noFill/>
          <a:ln w="25400">
            <a:solidFill>
              <a:srgbClr val="037709"/>
            </a:solid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grpSp>
        <p:nvGrpSpPr>
          <p:cNvPr id="43" name="组合 42"/>
          <p:cNvGrpSpPr>
            <a:grpSpLocks/>
          </p:cNvGrpSpPr>
          <p:nvPr/>
        </p:nvGrpSpPr>
        <p:grpSpPr bwMode="auto">
          <a:xfrm>
            <a:off x="10288839" y="4326940"/>
            <a:ext cx="1109519" cy="1130562"/>
            <a:chOff x="2666985" y="682103"/>
            <a:chExt cx="1109138" cy="1131217"/>
          </a:xfrm>
        </p:grpSpPr>
        <p:sp>
          <p:nvSpPr>
            <p:cNvPr id="40" name="矩形 39"/>
            <p:cNvSpPr/>
            <p:nvPr/>
          </p:nvSpPr>
          <p:spPr>
            <a:xfrm>
              <a:off x="2841527" y="858458"/>
              <a:ext cx="769574" cy="768973"/>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44" name="组合 43"/>
          <p:cNvGrpSpPr>
            <a:grpSpLocks/>
          </p:cNvGrpSpPr>
          <p:nvPr/>
        </p:nvGrpSpPr>
        <p:grpSpPr bwMode="auto">
          <a:xfrm>
            <a:off x="792062" y="1462431"/>
            <a:ext cx="1109519" cy="1132149"/>
            <a:chOff x="2666985" y="682103"/>
            <a:chExt cx="1109138" cy="1131217"/>
          </a:xfrm>
        </p:grpSpPr>
        <p:sp>
          <p:nvSpPr>
            <p:cNvPr id="45" name="矩形 44"/>
            <p:cNvSpPr/>
            <p:nvPr/>
          </p:nvSpPr>
          <p:spPr>
            <a:xfrm>
              <a:off x="2841528" y="858211"/>
              <a:ext cx="769573" cy="769482"/>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9" name="矩形 48"/>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3" name="矩形 5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4" name="矩形 5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10" name="文本框 9"/>
          <p:cNvSpPr txBox="1"/>
          <p:nvPr/>
        </p:nvSpPr>
        <p:spPr>
          <a:xfrm>
            <a:off x="3094323" y="1998066"/>
            <a:ext cx="5966426" cy="639640"/>
          </a:xfrm>
          <a:prstGeom prst="rect">
            <a:avLst/>
          </a:prstGeom>
          <a:blipFill dpi="0" rotWithShape="1">
            <a:blip r:embed="rId2"/>
            <a:srcRect/>
            <a:stretch>
              <a:fillRect t="-45000"/>
            </a:stretch>
          </a:blipFill>
        </p:spPr>
        <p:txBody>
          <a:bodyPr lIns="100054" tIns="50027" rIns="100054" bIns="50027">
            <a:spAutoFit/>
          </a:bodyPr>
          <a:lstStyle/>
          <a:p>
            <a:pPr algn="ctr">
              <a:defRPr/>
            </a:pPr>
            <a:r>
              <a:rPr lang="en-US" altLang="zh-CN" sz="3500" dirty="0" smtClean="0">
                <a:solidFill>
                  <a:srgbClr val="037709"/>
                </a:solidFill>
                <a:latin typeface="微軟正黑體" pitchFamily="34" charset="-120"/>
                <a:ea typeface="微軟正黑體" pitchFamily="34" charset="-120"/>
              </a:rPr>
              <a:t>APP Inventor 2 </a:t>
            </a:r>
            <a:r>
              <a:rPr lang="zh-TW" altLang="en-US" sz="3500" dirty="0" smtClean="0">
                <a:solidFill>
                  <a:srgbClr val="037709"/>
                </a:solidFill>
                <a:latin typeface="微軟正黑體" pitchFamily="34" charset="-120"/>
                <a:ea typeface="微軟正黑體" pitchFamily="34" charset="-120"/>
              </a:rPr>
              <a:t>程式設計</a:t>
            </a:r>
            <a:endParaRPr lang="zh-CN" altLang="en-US" sz="3500" dirty="0">
              <a:solidFill>
                <a:srgbClr val="037709"/>
              </a:solidFill>
              <a:latin typeface="微軟正黑體" pitchFamily="34" charset="-120"/>
              <a:ea typeface="微軟正黑體" pitchFamily="34" charset="-12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文字方塊 19"/>
          <p:cNvSpPr txBox="1"/>
          <p:nvPr/>
        </p:nvSpPr>
        <p:spPr>
          <a:xfrm>
            <a:off x="5265169" y="4148598"/>
            <a:ext cx="1660076" cy="523220"/>
          </a:xfrm>
          <a:prstGeom prst="rect">
            <a:avLst/>
          </a:prstGeom>
          <a:noFill/>
        </p:spPr>
        <p:txBody>
          <a:bodyPr wrap="square" rtlCol="0">
            <a:spAutoFit/>
          </a:bodyPr>
          <a:lstStyle/>
          <a:p>
            <a:pPr algn="ctr"/>
            <a:r>
              <a:rPr lang="zh-TW" altLang="en-US" sz="2800" b="1" dirty="0" smtClean="0">
                <a:solidFill>
                  <a:srgbClr val="037709"/>
                </a:solidFill>
                <a:latin typeface="微軟正黑體" panose="020B0604030504040204" pitchFamily="34" charset="-120"/>
                <a:ea typeface="微軟正黑體" panose="020B0604030504040204" pitchFamily="34" charset="-120"/>
              </a:rPr>
              <a:t>專案範例</a:t>
            </a:r>
            <a:endParaRPr lang="zh-TW" altLang="en-US" sz="2800" b="1" dirty="0">
              <a:solidFill>
                <a:srgbClr val="03770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638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nodeType="with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par>
                          <p:cTn id="25" fill="hold" nodeType="withGroup">
                            <p:stCondLst>
                              <p:cond delay="3000"/>
                            </p:stCondLst>
                            <p:childTnLst>
                              <p:par>
                                <p:cTn id="26" presetID="53" presetClass="entr" presetSubtype="16"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par>
                          <p:cTn id="36" fill="hold" nodeType="withGroup">
                            <p:stCondLst>
                              <p:cond delay="3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nodeType="withGroup">
                            <p:stCondLst>
                              <p:cond delay="4300"/>
                            </p:stCondLst>
                            <p:childTnLst>
                              <p:par>
                                <p:cTn id="43" presetID="22" presetClass="entr" presetSubtype="1"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49" grpId="0" animBg="1"/>
      <p:bldP spid="53" grpId="0" animBg="1"/>
      <p:bldP spid="54"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6" name="矩形 15"/>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9" name="表格 8"/>
          <p:cNvGraphicFramePr>
            <a:graphicFrameLocks noGrp="1"/>
          </p:cNvGraphicFramePr>
          <p:nvPr>
            <p:extLst>
              <p:ext uri="{D42A27DB-BD31-4B8C-83A1-F6EECF244321}">
                <p14:modId xmlns:p14="http://schemas.microsoft.com/office/powerpoint/2010/main" val="3007166715"/>
              </p:ext>
            </p:extLst>
          </p:nvPr>
        </p:nvGraphicFramePr>
        <p:xfrm>
          <a:off x="1054644" y="1917626"/>
          <a:ext cx="10510376" cy="313855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36306"/>
                <a:gridCol w="7774070"/>
              </a:tblGrid>
              <a:tr h="306000">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方法</a:t>
                      </a: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1710224">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執行一次</a:t>
                      </a:r>
                      <a:r>
                        <a:rPr lang="en-US" sz="2000" kern="100" dirty="0">
                          <a:effectLst/>
                          <a:latin typeface="微軟正黑體" panose="020B0604030504040204" pitchFamily="34" charset="-120"/>
                          <a:ea typeface="微軟正黑體" panose="020B0604030504040204" pitchFamily="34" charset="-120"/>
                        </a:rPr>
                        <a:t>HTTP PUT</a:t>
                      </a:r>
                      <a:r>
                        <a:rPr lang="zh-TW" sz="2000" kern="100" dirty="0">
                          <a:effectLst/>
                          <a:latin typeface="微軟正黑體" panose="020B0604030504040204" pitchFamily="34" charset="-120"/>
                          <a:ea typeface="微軟正黑體" panose="020B0604030504040204" pitchFamily="34" charset="-120"/>
                        </a:rPr>
                        <a:t>要求，須設定</a:t>
                      </a:r>
                      <a:r>
                        <a:rPr lang="en-US" sz="2000" kern="100" dirty="0" err="1">
                          <a:effectLst/>
                          <a:latin typeface="微軟正黑體" panose="020B0604030504040204" pitchFamily="34" charset="-120"/>
                          <a:ea typeface="微軟正黑體" panose="020B0604030504040204" pitchFamily="34" charset="-120"/>
                        </a:rPr>
                        <a:t>Url</a:t>
                      </a:r>
                      <a:r>
                        <a:rPr lang="zh-TW" sz="2000" kern="100" dirty="0">
                          <a:effectLst/>
                          <a:latin typeface="微軟正黑體" panose="020B0604030504040204" pitchFamily="34" charset="-120"/>
                          <a:ea typeface="微軟正黑體" panose="020B0604030504040204" pitchFamily="34" charset="-120"/>
                        </a:rPr>
                        <a:t>屬性與指定文字</a:t>
                      </a:r>
                      <a:r>
                        <a:rPr lang="en-US"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文字中的字元會以指定編碼格式來進行編碼。如果</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屬性為</a:t>
                      </a:r>
                      <a:r>
                        <a:rPr lang="en-US" sz="2000" kern="100" dirty="0">
                          <a:effectLst/>
                          <a:latin typeface="微軟正黑體" panose="020B0604030504040204" pitchFamily="34" charset="-120"/>
                          <a:ea typeface="微軟正黑體" panose="020B0604030504040204" pitchFamily="34" charset="-120"/>
                        </a:rPr>
                        <a:t>true</a:t>
                      </a:r>
                      <a:r>
                        <a:rPr lang="zh-TW" sz="2000" kern="100" dirty="0">
                          <a:effectLst/>
                          <a:latin typeface="微軟正黑體" panose="020B0604030504040204" pitchFamily="34" charset="-120"/>
                          <a:ea typeface="微軟正黑體" panose="020B0604030504040204" pitchFamily="34" charset="-120"/>
                        </a:rPr>
                        <a:t>，回應會存在某個檔案之中並呼叫</a:t>
                      </a:r>
                      <a:r>
                        <a:rPr lang="en-US" sz="2000" kern="100" dirty="0" err="1">
                          <a:effectLst/>
                          <a:latin typeface="微軟正黑體" panose="020B0604030504040204" pitchFamily="34" charset="-120"/>
                          <a:ea typeface="微軟正黑體" panose="020B0604030504040204" pitchFamily="34" charset="-120"/>
                        </a:rPr>
                        <a:t>GotFile</a:t>
                      </a:r>
                      <a:r>
                        <a:rPr lang="zh-TW" sz="2000" kern="100" dirty="0">
                          <a:effectLst/>
                          <a:latin typeface="微軟正黑體" panose="020B0604030504040204" pitchFamily="34" charset="-120"/>
                          <a:ea typeface="微軟正黑體" panose="020B0604030504040204" pitchFamily="34" charset="-120"/>
                        </a:rPr>
                        <a:t>事件</a:t>
                      </a:r>
                      <a:r>
                        <a:rPr lang="zh-TW" sz="2000" kern="100"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en-US" sz="2000" kern="100" dirty="0" err="1">
                          <a:effectLst/>
                          <a:latin typeface="微軟正黑體" panose="020B0604030504040204" pitchFamily="34" charset="-120"/>
                          <a:ea typeface="微軟正黑體" panose="020B0604030504040204" pitchFamily="34" charset="-120"/>
                        </a:rPr>
                        <a:t>ResponseFileName</a:t>
                      </a:r>
                      <a:r>
                        <a:rPr lang="zh-TW" sz="2000" kern="100" dirty="0">
                          <a:effectLst/>
                          <a:latin typeface="微軟正黑體" panose="020B0604030504040204" pitchFamily="34" charset="-120"/>
                          <a:ea typeface="微軟正黑體" panose="020B0604030504040204" pitchFamily="34" charset="-120"/>
                        </a:rPr>
                        <a:t>屬性可用來指定該檔案檔名。如果</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屬性為</a:t>
                      </a:r>
                      <a:r>
                        <a:rPr lang="en-US" sz="2000" kern="100" dirty="0">
                          <a:effectLst/>
                          <a:latin typeface="微軟正黑體" panose="020B0604030504040204" pitchFamily="34" charset="-120"/>
                          <a:ea typeface="微軟正黑體" panose="020B0604030504040204" pitchFamily="34" charset="-120"/>
                        </a:rPr>
                        <a:t> false</a:t>
                      </a:r>
                      <a:r>
                        <a:rPr lang="zh-TW" sz="2000" kern="100" dirty="0">
                          <a:effectLst/>
                          <a:latin typeface="微軟正黑體" panose="020B0604030504040204" pitchFamily="34" charset="-120"/>
                          <a:ea typeface="微軟正黑體" panose="020B0604030504040204" pitchFamily="34" charset="-120"/>
                        </a:rPr>
                        <a:t>，就會呼叫</a:t>
                      </a:r>
                      <a:r>
                        <a:rPr lang="en-US" sz="2000" kern="100" dirty="0" err="1">
                          <a:effectLst/>
                          <a:latin typeface="微軟正黑體" panose="020B0604030504040204" pitchFamily="34" charset="-120"/>
                          <a:ea typeface="微軟正黑體" panose="020B0604030504040204" pitchFamily="34" charset="-120"/>
                        </a:rPr>
                        <a:t>GotText</a:t>
                      </a:r>
                      <a:r>
                        <a:rPr lang="zh-TW" sz="2000" kern="100" dirty="0">
                          <a:effectLst/>
                          <a:latin typeface="微軟正黑體" panose="020B0604030504040204" pitchFamily="34" charset="-120"/>
                          <a:ea typeface="微軟正黑體" panose="020B0604030504040204" pitchFamily="34" charset="-120"/>
                        </a:rPr>
                        <a:t>事件。</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2328">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將指定文字進行編碼，讓它可用在</a:t>
                      </a:r>
                      <a:r>
                        <a:rPr lang="en-US" sz="2000" kern="100" dirty="0">
                          <a:effectLst/>
                          <a:latin typeface="微軟正黑體" panose="020B0604030504040204" pitchFamily="34" charset="-120"/>
                          <a:ea typeface="微軟正黑體" panose="020B0604030504040204" pitchFamily="34" charset="-120"/>
                        </a:rPr>
                        <a:t>URL</a:t>
                      </a:r>
                      <a:r>
                        <a:rPr lang="zh-TW" sz="2000" kern="100" dirty="0">
                          <a:effectLst/>
                          <a:latin typeface="微軟正黑體" panose="020B0604030504040204" pitchFamily="34" charset="-120"/>
                          <a:ea typeface="微軟正黑體" panose="020B0604030504040204" pitchFamily="34" charset="-120"/>
                        </a:rPr>
                        <a:t>之中</a:t>
                      </a:r>
                      <a:r>
                        <a:rPr lang="zh-TW" sz="2000" kern="100"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zh-TW" sz="2000" kern="100" dirty="0">
                          <a:effectLst/>
                          <a:latin typeface="微軟正黑體" panose="020B0604030504040204" pitchFamily="34" charset="-120"/>
                          <a:ea typeface="微軟正黑體" panose="020B0604030504040204" pitchFamily="34" charset="-120"/>
                        </a:rPr>
                        <a:t>在某些情況下會需要在</a:t>
                      </a:r>
                      <a:r>
                        <a:rPr lang="en-US" sz="2000" kern="100" dirty="0">
                          <a:effectLst/>
                          <a:latin typeface="微軟正黑體" panose="020B0604030504040204" pitchFamily="34" charset="-120"/>
                          <a:ea typeface="微軟正黑體" panose="020B0604030504040204" pitchFamily="34" charset="-120"/>
                        </a:rPr>
                        <a:t>URL</a:t>
                      </a:r>
                      <a:r>
                        <a:rPr lang="zh-TW" sz="2000" kern="100" dirty="0">
                          <a:effectLst/>
                          <a:latin typeface="微軟正黑體" panose="020B0604030504040204" pitchFamily="34" charset="-120"/>
                          <a:ea typeface="微軟正黑體" panose="020B0604030504040204" pitchFamily="34" charset="-120"/>
                        </a:rPr>
                        <a:t>中輸入中文字，但是直接輸入中文字可能會因為編碼問題而產生亂碼。因此需要此方法轉換編碼。</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122" name="圖片 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072" y="2589971"/>
            <a:ext cx="2266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圖片 2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072" y="4173545"/>
            <a:ext cx="2266950"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176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p:cNvSpPr/>
          <p:nvPr/>
        </p:nvSpPr>
        <p:spPr>
          <a:xfrm>
            <a:off x="597914" y="1341562"/>
            <a:ext cx="11257931" cy="1692771"/>
          </a:xfrm>
          <a:prstGeom prst="rect">
            <a:avLst/>
          </a:prstGeom>
        </p:spPr>
        <p:txBody>
          <a:bodyPr wrap="square">
            <a:spAutoFit/>
          </a:bodyPr>
          <a:lstStyle/>
          <a:p>
            <a:pPr>
              <a:spcAft>
                <a:spcPts val="0"/>
              </a:spcAft>
            </a:pPr>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一</a:t>
            </a:r>
            <a:endPar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indent="457200" algn="just">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首先先使用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連接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ESP-8266</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），目前在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使用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模組的方法分為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種，如果開發板上沒有內建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晶片需要另外購買</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模組連接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，連接時要請注意</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模組的正極只能連接</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3.3V</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，否則會使晶片燒毀</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。基本上兩種方式的程式碼概念是一樣的，只有在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的設定方式</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不同。</a:t>
            </a:r>
          </a:p>
        </p:txBody>
      </p:sp>
      <p:sp>
        <p:nvSpPr>
          <p:cNvPr id="10" name="矩形 9"/>
          <p:cNvSpPr/>
          <p:nvPr/>
        </p:nvSpPr>
        <p:spPr>
          <a:xfrm>
            <a:off x="597914" y="3213770"/>
            <a:ext cx="11257931"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本範例使用內建有</a:t>
            </a:r>
            <a:r>
              <a:rPr lang="en-US" altLang="zh-TW" b="1" dirty="0">
                <a:latin typeface="微軟正黑體" panose="020B0604030504040204" pitchFamily="34" charset="-120"/>
                <a:ea typeface="微軟正黑體" panose="020B0604030504040204" pitchFamily="34" charset="-120"/>
              </a:rPr>
              <a:t>Wi-Fi</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模組的</a:t>
            </a:r>
            <a:r>
              <a:rPr lang="en-US" altLang="zh-TW" b="1" dirty="0" err="1">
                <a:latin typeface="微軟正黑體" panose="020B0604030504040204" pitchFamily="34" charset="-120"/>
                <a:ea typeface="微軟正黑體" panose="020B0604030504040204" pitchFamily="34" charset="-120"/>
              </a:rPr>
              <a:t>NodeMcu</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開發版，若使用無內建</a:t>
            </a:r>
            <a:r>
              <a:rPr lang="en-US" altLang="zh-TW" b="1" dirty="0">
                <a:latin typeface="微軟正黑體" panose="020B0604030504040204" pitchFamily="34" charset="-120"/>
                <a:ea typeface="微軟正黑體" panose="020B0604030504040204" pitchFamily="34" charset="-120"/>
              </a:rPr>
              <a:t>Wi-Fi</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模組的開發版則必須將</a:t>
            </a:r>
            <a:r>
              <a:rPr lang="en-US" altLang="zh-TW" b="1" dirty="0">
                <a:latin typeface="微軟正黑體" panose="020B0604030504040204" pitchFamily="34" charset="-120"/>
                <a:ea typeface="微軟正黑體" panose="020B0604030504040204" pitchFamily="34" charset="-120"/>
              </a:rPr>
              <a:t>ESP-8266</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RX</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0</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TX</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VCC</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b="1" dirty="0">
                <a:latin typeface="微軟正黑體" panose="020B0604030504040204" pitchFamily="34" charset="-120"/>
                <a:ea typeface="微軟正黑體" panose="020B0604030504040204" pitchFamily="34" charset="-120"/>
              </a:rPr>
              <a:t>CH_PD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a:t>
            </a:r>
            <a:r>
              <a:rPr lang="en-US" altLang="zh-TW" b="1" dirty="0">
                <a:latin typeface="微軟正黑體" panose="020B0604030504040204" pitchFamily="34" charset="-120"/>
                <a:ea typeface="微軟正黑體" panose="020B0604030504040204" pitchFamily="34" charset="-120"/>
              </a:rPr>
              <a:t>3.3V</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GND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a:t>
            </a:r>
            <a:r>
              <a:rPr lang="en-US" altLang="zh-TW" b="1" dirty="0">
                <a:latin typeface="微軟正黑體" panose="020B0604030504040204" pitchFamily="34" charset="-120"/>
                <a:ea typeface="微軟正黑體" panose="020B0604030504040204" pitchFamily="34" charset="-120"/>
              </a:rPr>
              <a:t>GND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pic>
        <p:nvPicPr>
          <p:cNvPr id="17" name="圖片 16"/>
          <p:cNvPicPr/>
          <p:nvPr/>
        </p:nvPicPr>
        <p:blipFill rotWithShape="1">
          <a:blip r:embed="rId3"/>
          <a:srcRect l="16440" t="12463" r="16822" b="12751"/>
          <a:stretch/>
        </p:blipFill>
        <p:spPr bwMode="auto">
          <a:xfrm>
            <a:off x="838622" y="4011649"/>
            <a:ext cx="2855595" cy="2030730"/>
          </a:xfrm>
          <a:prstGeom prst="rect">
            <a:avLst/>
          </a:prstGeom>
          <a:ln>
            <a:noFill/>
          </a:ln>
          <a:extLst>
            <a:ext uri="{53640926-AAD7-44D8-BBD7-CCE9431645EC}">
              <a14:shadowObscured xmlns:a14="http://schemas.microsoft.com/office/drawing/2010/main"/>
            </a:ext>
          </a:extLst>
        </p:spPr>
      </p:pic>
      <p:sp>
        <p:nvSpPr>
          <p:cNvPr id="18" name="矩形 17"/>
          <p:cNvSpPr/>
          <p:nvPr/>
        </p:nvSpPr>
        <p:spPr>
          <a:xfrm>
            <a:off x="3026158" y="5144338"/>
            <a:ext cx="576064" cy="432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矩形 18"/>
          <p:cNvSpPr/>
          <p:nvPr/>
        </p:nvSpPr>
        <p:spPr>
          <a:xfrm>
            <a:off x="3658596" y="5143287"/>
            <a:ext cx="2364602" cy="584775"/>
          </a:xfrm>
          <a:prstGeom prst="rect">
            <a:avLst/>
          </a:prstGeom>
        </p:spPr>
        <p:txBody>
          <a:bodyPr wrap="square">
            <a:spAutoFit/>
          </a:bodyPr>
          <a:lstStyle/>
          <a:p>
            <a:pPr>
              <a:spcAft>
                <a:spcPts val="0"/>
              </a:spcAft>
            </a:pP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模組</a:t>
            </a:r>
            <a:endParaRPr lang="en-US"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ESP-8266</a:t>
            </a:r>
            <a:r>
              <a:rPr lang="zh-TW"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ESP-01</a:t>
            </a:r>
            <a:r>
              <a:rPr lang="zh-TW"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矩形 19"/>
          <p:cNvSpPr/>
          <p:nvPr/>
        </p:nvSpPr>
        <p:spPr>
          <a:xfrm>
            <a:off x="596652" y="6040512"/>
            <a:ext cx="5714578" cy="400110"/>
          </a:xfrm>
          <a:prstGeom prst="rect">
            <a:avLst/>
          </a:prstGeom>
        </p:spPr>
        <p:txBody>
          <a:bodyPr wrap="none">
            <a:spAutoFit/>
          </a:bodyPr>
          <a:lstStyle/>
          <a:p>
            <a:pPr algn="ctr">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內建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模組的開發板（</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 UNO 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390198625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4" name="圖片 23"/>
          <p:cNvPicPr>
            <a:picLocks noChangeAspect="1"/>
          </p:cNvPicPr>
          <p:nvPr/>
        </p:nvPicPr>
        <p:blipFill>
          <a:blip r:embed="rId3"/>
          <a:stretch>
            <a:fillRect/>
          </a:stretch>
        </p:blipFill>
        <p:spPr>
          <a:xfrm>
            <a:off x="3646935" y="2889413"/>
            <a:ext cx="3960439" cy="3060661"/>
          </a:xfrm>
          <a:prstGeom prst="rect">
            <a:avLst/>
          </a:prstGeom>
        </p:spPr>
      </p:pic>
      <p:pic>
        <p:nvPicPr>
          <p:cNvPr id="25" name="圖片 24"/>
          <p:cNvPicPr/>
          <p:nvPr/>
        </p:nvPicPr>
        <p:blipFill rotWithShape="1">
          <a:blip r:embed="rId4">
            <a:extLst>
              <a:ext uri="{BEBA8EAE-BF5A-486C-A8C5-ECC9F3942E4B}">
                <a14:imgProps xmlns:a14="http://schemas.microsoft.com/office/drawing/2010/main">
                  <a14:imgLayer r:embed="rId5">
                    <a14:imgEffect>
                      <a14:backgroundRemoval t="0" b="100000" l="9607" r="89738"/>
                    </a14:imgEffect>
                  </a14:imgLayer>
                </a14:imgProps>
              </a:ext>
            </a:extLst>
          </a:blip>
          <a:srcRect l="20533" r="16351"/>
          <a:stretch/>
        </p:blipFill>
        <p:spPr>
          <a:xfrm>
            <a:off x="7895406" y="3054664"/>
            <a:ext cx="864096" cy="1369060"/>
          </a:xfrm>
          <a:prstGeom prst="rect">
            <a:avLst/>
          </a:prstGeom>
        </p:spPr>
      </p:pic>
      <p:sp>
        <p:nvSpPr>
          <p:cNvPr id="15" name="矩形 14"/>
          <p:cNvSpPr/>
          <p:nvPr/>
        </p:nvSpPr>
        <p:spPr>
          <a:xfrm>
            <a:off x="3804603" y="5970558"/>
            <a:ext cx="3645101" cy="400110"/>
          </a:xfrm>
          <a:prstGeom prst="rect">
            <a:avLst/>
          </a:prstGeom>
        </p:spPr>
        <p:txBody>
          <a:bodyPr wrap="none">
            <a:spAutoFit/>
          </a:bodyPr>
          <a:lstStyle/>
          <a:p>
            <a:pPr algn="ctr">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ESP-8266</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連接範例</a:t>
            </a:r>
          </a:p>
        </p:txBody>
      </p:sp>
      <p:sp>
        <p:nvSpPr>
          <p:cNvPr id="10" name="矩形 9"/>
          <p:cNvSpPr/>
          <p:nvPr/>
        </p:nvSpPr>
        <p:spPr>
          <a:xfrm>
            <a:off x="597914" y="1411018"/>
            <a:ext cx="10967107" cy="1015663"/>
          </a:xfrm>
          <a:prstGeom prst="rect">
            <a:avLst/>
          </a:prstGeom>
        </p:spPr>
        <p:txBody>
          <a:bodyPr wrap="square">
            <a:spAutoFit/>
          </a:bodyPr>
          <a:lstStyle/>
          <a:p>
            <a:pPr indent="457200"/>
            <a:r>
              <a:rPr lang="en-US" altLang="zh-TW" b="1" dirty="0">
                <a:latin typeface="微軟正黑體" panose="020B0604030504040204" pitchFamily="34" charset="-120"/>
                <a:ea typeface="微軟正黑體" panose="020B0604030504040204" pitchFamily="34" charset="-120"/>
              </a:rPr>
              <a:t>LED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燈的正極則分別將接在開發版上的</a:t>
            </a:r>
            <a:r>
              <a:rPr lang="en-US" altLang="zh-TW" b="1" dirty="0">
                <a:latin typeface="微軟正黑體" panose="020B0604030504040204" pitchFamily="34" charset="-120"/>
                <a:ea typeface="微軟正黑體" panose="020B0604030504040204" pitchFamily="34" charset="-120"/>
              </a:rPr>
              <a:t>PIN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接腳上、負極接</a:t>
            </a:r>
            <a:r>
              <a:rPr lang="en-US" altLang="zh-TW" b="1" dirty="0">
                <a:latin typeface="微軟正黑體" panose="020B0604030504040204" pitchFamily="34" charset="-120"/>
                <a:ea typeface="微軟正黑體" panose="020B0604030504040204" pitchFamily="34" charset="-120"/>
              </a:rPr>
              <a:t>GND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，一般開發版的接腳名稱為</a:t>
            </a:r>
            <a:r>
              <a:rPr lang="en-US" altLang="zh-TW" b="1" dirty="0">
                <a:latin typeface="微軟正黑體" panose="020B0604030504040204" pitchFamily="34" charset="-120"/>
                <a:ea typeface="微軟正黑體" panose="020B0604030504040204" pitchFamily="34" charset="-120"/>
              </a:rPr>
              <a:t>1~13</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的數字，部分開發版的接腳名稱會在數字前將上字母</a:t>
            </a:r>
            <a:r>
              <a:rPr lang="en-US" altLang="zh-TW" b="1" dirty="0">
                <a:latin typeface="微軟正黑體" panose="020B0604030504040204" pitchFamily="34" charset="-120"/>
                <a:ea typeface="微軟正黑體" panose="020B0604030504040204" pitchFamily="34" charset="-120"/>
              </a:rPr>
              <a:t>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en-US" altLang="zh-TW" b="1" dirty="0">
                <a:latin typeface="微軟正黑體" panose="020B0604030504040204" pitchFamily="34" charset="-120"/>
                <a:ea typeface="微軟正黑體" panose="020B0604030504040204" pitchFamily="34" charset="-120"/>
              </a:rPr>
              <a:t>D1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D2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D3</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），通常</a:t>
            </a:r>
            <a:r>
              <a:rPr lang="en-US" altLang="zh-TW" b="1" dirty="0">
                <a:latin typeface="微軟正黑體" panose="020B0604030504040204" pitchFamily="34" charset="-120"/>
                <a:ea typeface="微軟正黑體" panose="020B0604030504040204" pitchFamily="34" charset="-120"/>
              </a:rPr>
              <a:t>0</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接腳是用來與其他開發版或通訊模組溝通在連接其他模組時盡量避免使用。</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9756536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p:cNvSpPr/>
          <p:nvPr/>
        </p:nvSpPr>
        <p:spPr>
          <a:xfrm>
            <a:off x="622598" y="1341562"/>
            <a:ext cx="10733518" cy="1077218"/>
          </a:xfrm>
          <a:prstGeom prst="rect">
            <a:avLst/>
          </a:prstGeom>
        </p:spPr>
        <p:txBody>
          <a:bodyPr wrap="square">
            <a:spAutoFit/>
          </a:bodyPr>
          <a:lstStyle/>
          <a:p>
            <a:pPr>
              <a:spcAft>
                <a:spcPts val="0"/>
              </a:spcAft>
            </a:pPr>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二</a:t>
            </a:r>
            <a:endPar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連接成功後將</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程式碼上傳至開發板並找出</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IP</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，上傳完成後開啟</a:t>
            </a:r>
            <a:r>
              <a:rPr lang="en-US"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Serial Monitor</a:t>
            </a:r>
            <a:r>
              <a:rPr lang="zh-TW"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就能看到</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IP</a:t>
            </a:r>
            <a:r>
              <a:rPr lang="zh-TW"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，不同的設備</a:t>
            </a:r>
            <a:r>
              <a:rPr lang="en-US"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IP</a:t>
            </a:r>
            <a:r>
              <a:rPr lang="zh-TW"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可能會不同，請確認</a:t>
            </a:r>
            <a:r>
              <a:rPr lang="en-US"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IP</a:t>
            </a:r>
            <a:r>
              <a:rPr lang="zh-TW" altLang="zh-TW"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位置無誤。</a:t>
            </a:r>
            <a:endParaRPr lang="zh-TW" altLang="en-US" b="1" dirty="0">
              <a:latin typeface="微軟正黑體" panose="020B0604030504040204" pitchFamily="34" charset="-120"/>
              <a:ea typeface="微軟正黑體" panose="020B0604030504040204" pitchFamily="34" charset="-120"/>
            </a:endParaRPr>
          </a:p>
        </p:txBody>
      </p:sp>
      <p:pic>
        <p:nvPicPr>
          <p:cNvPr id="13" name="圖片 12"/>
          <p:cNvPicPr/>
          <p:nvPr/>
        </p:nvPicPr>
        <p:blipFill rotWithShape="1">
          <a:blip r:embed="rId3">
            <a:extLst>
              <a:ext uri="{28A0092B-C50C-407E-A947-70E740481C1C}">
                <a14:useLocalDpi xmlns:a14="http://schemas.microsoft.com/office/drawing/2010/main" val="0"/>
              </a:ext>
            </a:extLst>
          </a:blip>
          <a:srcRect l="1" r="143"/>
          <a:stretch/>
        </p:blipFill>
        <p:spPr bwMode="auto">
          <a:xfrm>
            <a:off x="836468" y="2777115"/>
            <a:ext cx="4359275" cy="3378200"/>
          </a:xfrm>
          <a:prstGeom prst="rect">
            <a:avLst/>
          </a:prstGeom>
          <a:noFill/>
          <a:ln>
            <a:noFill/>
          </a:ln>
          <a:extLst>
            <a:ext uri="{53640926-AAD7-44D8-BBD7-CCE9431645EC}">
              <a14:shadowObscured xmlns:a14="http://schemas.microsoft.com/office/drawing/2010/main"/>
            </a:ext>
          </a:extLst>
        </p:spPr>
      </p:pic>
      <p:sp>
        <p:nvSpPr>
          <p:cNvPr id="14" name="矩形 13"/>
          <p:cNvSpPr/>
          <p:nvPr/>
        </p:nvSpPr>
        <p:spPr>
          <a:xfrm>
            <a:off x="1042586" y="3209141"/>
            <a:ext cx="954781" cy="350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42586" y="4208236"/>
            <a:ext cx="954782" cy="318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文字方塊 2"/>
          <p:cNvSpPr txBox="1">
            <a:spLocks noChangeArrowheads="1"/>
          </p:cNvSpPr>
          <p:nvPr/>
        </p:nvSpPr>
        <p:spPr bwMode="auto">
          <a:xfrm>
            <a:off x="2206774" y="3170089"/>
            <a:ext cx="5341722" cy="547738"/>
          </a:xfrm>
          <a:prstGeom prst="rect">
            <a:avLst/>
          </a:prstGeom>
          <a:solidFill>
            <a:schemeClr val="bg1"/>
          </a:solidFill>
          <a:ln w="9525">
            <a:noFill/>
            <a:miter lim="800000"/>
            <a:headEnd/>
            <a:tailEnd/>
          </a:ln>
        </p:spPr>
        <p:txBody>
          <a:bodyPr rot="0" vert="horz" wrap="square" lIns="36000" tIns="0" rIns="36000" bIns="0" anchor="t" anchorCtr="0">
            <a:noAutofit/>
          </a:bodyPr>
          <a:lstStyle/>
          <a:p>
            <a:pPr>
              <a:spcAft>
                <a:spcPts val="0"/>
              </a:spcAft>
            </a:pPr>
            <a:r>
              <a:rPr lang="zh-TW"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請輸入要連接的無線網路的名稱（</a:t>
            </a:r>
            <a:r>
              <a:rPr lang="en-US"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SSID</a:t>
            </a:r>
            <a:r>
              <a:rPr lang="zh-TW"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）及密碼（</a:t>
            </a:r>
            <a:r>
              <a:rPr lang="en-US"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PASSWORD</a:t>
            </a:r>
            <a:r>
              <a:rPr lang="zh-TW"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a:spcAft>
                <a:spcPts val="0"/>
              </a:spcAft>
            </a:pPr>
            <a:r>
              <a:rPr lang="zh-TW"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連接時請將</a:t>
            </a:r>
            <a:r>
              <a:rPr lang="en-US" sz="1200" b="1" kern="100" dirty="0" err="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NodeMcu</a:t>
            </a:r>
            <a:r>
              <a:rPr lang="zh-TW" sz="12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與手機連接到同一無線網路設備，並確認裝置在同一區域網路內。</a:t>
            </a:r>
            <a:endParaRPr 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文字方塊 2"/>
          <p:cNvSpPr txBox="1">
            <a:spLocks noChangeArrowheads="1"/>
          </p:cNvSpPr>
          <p:nvPr/>
        </p:nvSpPr>
        <p:spPr bwMode="auto">
          <a:xfrm>
            <a:off x="2203486" y="4317655"/>
            <a:ext cx="3315656" cy="297120"/>
          </a:xfrm>
          <a:prstGeom prst="rect">
            <a:avLst/>
          </a:prstGeom>
          <a:solidFill>
            <a:schemeClr val="bg1"/>
          </a:solidFill>
          <a:ln w="9525">
            <a:noFill/>
            <a:miter lim="800000"/>
            <a:headEnd/>
            <a:tailEnd/>
          </a:ln>
        </p:spPr>
        <p:txBody>
          <a:bodyPr rot="0" vert="horz" wrap="square" lIns="36000" tIns="0" rIns="36000" bIns="0" anchor="t" anchorCtr="0">
            <a:noAutofit/>
          </a:bodyPr>
          <a:lstStyle/>
          <a:p>
            <a:r>
              <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本專案使用的</a:t>
            </a:r>
            <a:r>
              <a:rPr lang="en-US" altLang="zh-TW" sz="1200" b="1" kern="100" dirty="0" err="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NodeMcu</a:t>
            </a:r>
            <a:r>
              <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的接腳為</a:t>
            </a:r>
            <a:r>
              <a:rPr lang="en-US"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D2</a:t>
            </a:r>
            <a:r>
              <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D4</a:t>
            </a:r>
            <a:r>
              <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D6</a:t>
            </a:r>
            <a:r>
              <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1" name="圖片 20"/>
          <p:cNvPicPr/>
          <p:nvPr/>
        </p:nvPicPr>
        <p:blipFill>
          <a:blip r:embed="rId3"/>
          <a:stretch>
            <a:fillRect/>
          </a:stretch>
        </p:blipFill>
        <p:spPr>
          <a:xfrm>
            <a:off x="1198662" y="1648757"/>
            <a:ext cx="3082925" cy="2487930"/>
          </a:xfrm>
          <a:prstGeom prst="rect">
            <a:avLst/>
          </a:prstGeom>
        </p:spPr>
      </p:pic>
      <p:sp>
        <p:nvSpPr>
          <p:cNvPr id="22" name="矩形 21"/>
          <p:cNvSpPr/>
          <p:nvPr/>
        </p:nvSpPr>
        <p:spPr>
          <a:xfrm>
            <a:off x="1198661" y="1964239"/>
            <a:ext cx="938931" cy="187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圓角矩形 22"/>
          <p:cNvSpPr/>
          <p:nvPr/>
        </p:nvSpPr>
        <p:spPr>
          <a:xfrm>
            <a:off x="5375126" y="4640744"/>
            <a:ext cx="6480720" cy="1248969"/>
          </a:xfrm>
          <a:prstGeom prst="roundRect">
            <a:avLst/>
          </a:prstGeom>
          <a:gradFill flip="none" rotWithShape="1">
            <a:gsLst>
              <a:gs pos="0">
                <a:srgbClr val="037709">
                  <a:alpha val="75000"/>
                </a:srgbClr>
              </a:gs>
              <a:gs pos="50000">
                <a:srgbClr val="037709"/>
              </a:gs>
              <a:gs pos="100000">
                <a:srgbClr val="037709">
                  <a:alpha val="90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zh-TW" altLang="zh-TW" dirty="0">
                <a:latin typeface="微軟正黑體" panose="020B0604030504040204" pitchFamily="34" charset="-120"/>
                <a:ea typeface="微軟正黑體" panose="020B0604030504040204" pitchFamily="34" charset="-120"/>
              </a:rPr>
              <a:t>請用電腦或手機連接</a:t>
            </a:r>
            <a:r>
              <a:rPr lang="en-US" altLang="zh-TW" dirty="0">
                <a:latin typeface="微軟正黑體" panose="020B0604030504040204" pitchFamily="34" charset="-120"/>
                <a:ea typeface="微軟正黑體" panose="020B0604030504040204" pitchFamily="34" charset="-120"/>
              </a:rPr>
              <a:t>Arduino</a:t>
            </a:r>
            <a:r>
              <a:rPr lang="zh-TW" altLang="zh-TW" dirty="0">
                <a:latin typeface="微軟正黑體" panose="020B0604030504040204" pitchFamily="34" charset="-120"/>
                <a:ea typeface="微軟正黑體" panose="020B0604030504040204" pitchFamily="34" charset="-120"/>
              </a:rPr>
              <a:t>，並開啟瀏覽器輸入在步驟二得到的</a:t>
            </a:r>
            <a:r>
              <a:rPr lang="en-US" altLang="zh-TW" dirty="0">
                <a:latin typeface="微軟正黑體" panose="020B0604030504040204" pitchFamily="34" charset="-120"/>
                <a:ea typeface="微軟正黑體" panose="020B0604030504040204" pitchFamily="34" charset="-120"/>
              </a:rPr>
              <a:t>IP</a:t>
            </a:r>
            <a:r>
              <a:rPr lang="zh-TW" altLang="zh-TW" dirty="0">
                <a:latin typeface="微軟正黑體" panose="020B0604030504040204" pitchFamily="34" charset="-120"/>
                <a:ea typeface="微軟正黑體" panose="020B0604030504040204" pitchFamily="34" charset="-120"/>
              </a:rPr>
              <a:t>位置，測試是否有成功連接，如果有可以試著點擊網頁的超連結，看看</a:t>
            </a:r>
            <a:r>
              <a:rPr lang="en-US" altLang="zh-TW" dirty="0">
                <a:latin typeface="微軟正黑體" panose="020B0604030504040204" pitchFamily="34" charset="-120"/>
                <a:ea typeface="微軟正黑體" panose="020B0604030504040204" pitchFamily="34" charset="-120"/>
              </a:rPr>
              <a:t>Arduino</a:t>
            </a:r>
            <a:r>
              <a:rPr lang="zh-TW" altLang="zh-TW" dirty="0">
                <a:latin typeface="微軟正黑體" panose="020B0604030504040204" pitchFamily="34" charset="-120"/>
                <a:ea typeface="微軟正黑體" panose="020B0604030504040204" pitchFamily="34" charset="-120"/>
              </a:rPr>
              <a:t>上的變化。</a:t>
            </a:r>
          </a:p>
        </p:txBody>
      </p:sp>
      <p:sp>
        <p:nvSpPr>
          <p:cNvPr id="24" name="圓角矩形 23"/>
          <p:cNvSpPr/>
          <p:nvPr/>
        </p:nvSpPr>
        <p:spPr>
          <a:xfrm>
            <a:off x="5594783" y="4293890"/>
            <a:ext cx="888924" cy="425485"/>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375152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p:cNvSpPr/>
          <p:nvPr/>
        </p:nvSpPr>
        <p:spPr>
          <a:xfrm>
            <a:off x="650453" y="1341562"/>
            <a:ext cx="6092825" cy="769441"/>
          </a:xfrm>
          <a:prstGeom prst="rect">
            <a:avLst/>
          </a:prstGeom>
        </p:spPr>
        <p:txBody>
          <a:bodyPr>
            <a:spAutoFit/>
          </a:bodyPr>
          <a:lstStyle/>
          <a:p>
            <a:pPr>
              <a:spcAft>
                <a:spcPts val="0"/>
              </a:spcAft>
            </a:pPr>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三</a:t>
            </a:r>
            <a:endPar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indent="457200" algn="just">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建立</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App Inventor 2</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專案，新增版面及程式碼。</a:t>
            </a:r>
          </a:p>
        </p:txBody>
      </p:sp>
      <p:pic>
        <p:nvPicPr>
          <p:cNvPr id="16" name="圖片 15"/>
          <p:cNvPicPr/>
          <p:nvPr/>
        </p:nvPicPr>
        <p:blipFill>
          <a:blip r:embed="rId3">
            <a:extLst>
              <a:ext uri="{28A0092B-C50C-407E-A947-70E740481C1C}">
                <a14:useLocalDpi xmlns:a14="http://schemas.microsoft.com/office/drawing/2010/main" val="0"/>
              </a:ext>
            </a:extLst>
          </a:blip>
          <a:srcRect/>
          <a:stretch>
            <a:fillRect/>
          </a:stretch>
        </p:blipFill>
        <p:spPr bwMode="auto">
          <a:xfrm>
            <a:off x="1270670" y="2318177"/>
            <a:ext cx="3841750" cy="3286760"/>
          </a:xfrm>
          <a:prstGeom prst="rect">
            <a:avLst/>
          </a:prstGeom>
          <a:noFill/>
          <a:ln>
            <a:noFill/>
          </a:ln>
        </p:spPr>
      </p:pic>
    </p:spTree>
    <p:extLst>
      <p:ext uri="{BB962C8B-B14F-4D97-AF65-F5344CB8AC3E}">
        <p14:creationId xmlns:p14="http://schemas.microsoft.com/office/powerpoint/2010/main" val="142361977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p:cNvSpPr/>
          <p:nvPr/>
        </p:nvSpPr>
        <p:spPr>
          <a:xfrm>
            <a:off x="650453" y="1341562"/>
            <a:ext cx="4461968" cy="769441"/>
          </a:xfrm>
          <a:prstGeom prst="rect">
            <a:avLst/>
          </a:prstGeom>
        </p:spPr>
        <p:txBody>
          <a:bodyPr wrap="square">
            <a:spAutoFit/>
          </a:bodyPr>
          <a:lstStyle/>
          <a:p>
            <a:pPr algn="just">
              <a:spcAft>
                <a:spcPts val="0"/>
              </a:spcAft>
            </a:pPr>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四</a:t>
            </a:r>
            <a:endPar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設定連接</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IP</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pic>
        <p:nvPicPr>
          <p:cNvPr id="11" name="圖片 10"/>
          <p:cNvPicPr/>
          <p:nvPr/>
        </p:nvPicPr>
        <p:blipFill>
          <a:blip r:embed="rId3">
            <a:clrChange>
              <a:clrFrom>
                <a:srgbClr val="FFFFFF"/>
              </a:clrFrom>
              <a:clrTo>
                <a:srgbClr val="FFFFFF">
                  <a:alpha val="0"/>
                </a:srgbClr>
              </a:clrTo>
            </a:clrChange>
          </a:blip>
          <a:stretch>
            <a:fillRect/>
          </a:stretch>
        </p:blipFill>
        <p:spPr>
          <a:xfrm>
            <a:off x="968418" y="2143933"/>
            <a:ext cx="4680520" cy="2110879"/>
          </a:xfrm>
          <a:prstGeom prst="rect">
            <a:avLst/>
          </a:prstGeom>
        </p:spPr>
      </p:pic>
      <p:sp>
        <p:nvSpPr>
          <p:cNvPr id="9" name="矩形 8"/>
          <p:cNvSpPr/>
          <p:nvPr/>
        </p:nvSpPr>
        <p:spPr>
          <a:xfrm>
            <a:off x="6642481" y="1372339"/>
            <a:ext cx="4343350" cy="769441"/>
          </a:xfrm>
          <a:prstGeom prst="rect">
            <a:avLst/>
          </a:prstGeom>
        </p:spPr>
        <p:txBody>
          <a:bodyPr wrap="square">
            <a:spAutoFit/>
          </a:bodyPr>
          <a:lstStyle/>
          <a:p>
            <a:pPr algn="just">
              <a:spcAft>
                <a:spcPts val="0"/>
              </a:spcAft>
            </a:pPr>
            <a:r>
              <a:rPr lang="zh-TW" altLang="zh-TW" sz="2400" b="1" kern="100" dirty="0">
                <a:solidFill>
                  <a:schemeClr val="accent2"/>
                </a:solidFill>
                <a:latin typeface="Calibri" panose="020F0502020204030204" pitchFamily="34" charset="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Calibri" panose="020F0502020204030204" pitchFamily="34" charset="0"/>
                <a:ea typeface="微軟正黑體" panose="020B0604030504040204" pitchFamily="34" charset="-120"/>
                <a:cs typeface="Times New Roman" panose="02020603050405020304" pitchFamily="18" charset="0"/>
              </a:rPr>
              <a:t>五</a:t>
            </a:r>
            <a:endParaRPr lang="zh-TW" altLang="zh-TW" sz="2400" kern="100" dirty="0">
              <a:solidFill>
                <a:schemeClr val="accent2"/>
              </a:solidFill>
              <a:latin typeface="Calibri" panose="020F0502020204030204" pitchFamily="34" charset="0"/>
              <a:cs typeface="Times New Roman" panose="02020603050405020304" pitchFamily="18" charset="0"/>
            </a:endParaRPr>
          </a:p>
          <a:p>
            <a:pPr lvl="0" indent="457200">
              <a:spcAft>
                <a:spcPts val="0"/>
              </a:spcAft>
            </a:pPr>
            <a:r>
              <a:rPr lang="zh-TW" altLang="zh-TW" b="1" kern="100" dirty="0">
                <a:latin typeface="Calibri" panose="020F0502020204030204" pitchFamily="34" charset="0"/>
                <a:ea typeface="微軟正黑體" panose="020B0604030504040204" pitchFamily="34" charset="-120"/>
                <a:cs typeface="Times New Roman" panose="02020603050405020304" pitchFamily="18" charset="0"/>
              </a:rPr>
              <a:t>自訂傳送函數。</a:t>
            </a:r>
            <a:endParaRPr lang="zh-TW" altLang="zh-TW" b="1" kern="100" dirty="0">
              <a:latin typeface="Calibri" panose="020F0502020204030204" pitchFamily="34" charset="0"/>
              <a:cs typeface="Times New Roman" panose="02020603050405020304" pitchFamily="18" charset="0"/>
            </a:endParaRPr>
          </a:p>
        </p:txBody>
      </p:sp>
      <p:pic>
        <p:nvPicPr>
          <p:cNvPr id="13" name="圖片 12"/>
          <p:cNvPicPr/>
          <p:nvPr/>
        </p:nvPicPr>
        <p:blipFill>
          <a:blip r:embed="rId4">
            <a:clrChange>
              <a:clrFrom>
                <a:srgbClr val="FFFFFF"/>
              </a:clrFrom>
              <a:clrTo>
                <a:srgbClr val="FFFFFF">
                  <a:alpha val="0"/>
                </a:srgbClr>
              </a:clrTo>
            </a:clrChange>
          </a:blip>
          <a:stretch>
            <a:fillRect/>
          </a:stretch>
        </p:blipFill>
        <p:spPr>
          <a:xfrm>
            <a:off x="6647157" y="2242248"/>
            <a:ext cx="4708959" cy="1822847"/>
          </a:xfrm>
          <a:prstGeom prst="rect">
            <a:avLst/>
          </a:prstGeom>
        </p:spPr>
      </p:pic>
      <p:sp>
        <p:nvSpPr>
          <p:cNvPr id="12" name="矩形 11"/>
          <p:cNvSpPr/>
          <p:nvPr/>
        </p:nvSpPr>
        <p:spPr>
          <a:xfrm>
            <a:off x="2334858" y="2141780"/>
            <a:ext cx="1528099" cy="415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文字方塊 2"/>
          <p:cNvSpPr txBox="1">
            <a:spLocks noChangeArrowheads="1"/>
          </p:cNvSpPr>
          <p:nvPr/>
        </p:nvSpPr>
        <p:spPr bwMode="auto">
          <a:xfrm>
            <a:off x="3856185" y="2193311"/>
            <a:ext cx="2250440" cy="276999"/>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請輸入在步驟二得到的</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IP</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位置</a:t>
            </a:r>
            <a:endParaRPr lang="zh-TW" sz="12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8764866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矩形 8"/>
          <p:cNvSpPr/>
          <p:nvPr/>
        </p:nvSpPr>
        <p:spPr>
          <a:xfrm>
            <a:off x="650453" y="1344857"/>
            <a:ext cx="4138070" cy="769441"/>
          </a:xfrm>
          <a:prstGeom prst="rect">
            <a:avLst/>
          </a:prstGeom>
        </p:spPr>
        <p:txBody>
          <a:bodyPr wrap="square">
            <a:spAutoFit/>
          </a:bodyPr>
          <a:lstStyle/>
          <a:p>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六</a:t>
            </a:r>
            <a:endParaRPr lang="en-US"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200"/>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設定</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Button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的點擊觸發事件。</a:t>
            </a:r>
          </a:p>
        </p:txBody>
      </p:sp>
      <p:pic>
        <p:nvPicPr>
          <p:cNvPr id="12" name="圖片 11"/>
          <p:cNvPicPr/>
          <p:nvPr/>
        </p:nvPicPr>
        <p:blipFill>
          <a:blip r:embed="rId3">
            <a:clrChange>
              <a:clrFrom>
                <a:srgbClr val="FFFFFF"/>
              </a:clrFrom>
              <a:clrTo>
                <a:srgbClr val="FFFFFF">
                  <a:alpha val="0"/>
                </a:srgbClr>
              </a:clrTo>
            </a:clrChange>
          </a:blip>
          <a:stretch>
            <a:fillRect/>
          </a:stretch>
        </p:blipFill>
        <p:spPr>
          <a:xfrm>
            <a:off x="1145476" y="2253084"/>
            <a:ext cx="6245873" cy="3768998"/>
          </a:xfrm>
          <a:prstGeom prst="rect">
            <a:avLst/>
          </a:prstGeom>
        </p:spPr>
      </p:pic>
    </p:spTree>
    <p:extLst>
      <p:ext uri="{BB962C8B-B14F-4D97-AF65-F5344CB8AC3E}">
        <p14:creationId xmlns:p14="http://schemas.microsoft.com/office/powerpoint/2010/main" val="133864967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Rectangle 7"/>
          <p:cNvSpPr>
            <a:spLocks noChangeArrowheads="1"/>
          </p:cNvSpPr>
          <p:nvPr/>
        </p:nvSpPr>
        <p:spPr bwMode="auto">
          <a:xfrm>
            <a:off x="533822" y="5742450"/>
            <a:ext cx="56631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5" name="矩形 14"/>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p:cNvSpPr/>
          <p:nvPr/>
        </p:nvSpPr>
        <p:spPr>
          <a:xfrm>
            <a:off x="575962" y="1390347"/>
            <a:ext cx="10039585" cy="769441"/>
          </a:xfrm>
          <a:prstGeom prst="rect">
            <a:avLst/>
          </a:prstGeom>
        </p:spPr>
        <p:txBody>
          <a:bodyPr wrap="square">
            <a:spAutoFit/>
          </a:bodyPr>
          <a:lstStyle/>
          <a:p>
            <a:pPr>
              <a:spcAft>
                <a:spcPts val="0"/>
              </a:spcAft>
            </a:pPr>
            <a:r>
              <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七</a:t>
            </a:r>
            <a:endParaRPr lang="zh-TW" altLang="zh-TW"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indent="45720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藉由傳送不同</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message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command</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中進行</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的開關與顏色控制。</a:t>
            </a:r>
          </a:p>
        </p:txBody>
      </p:sp>
      <p:pic>
        <p:nvPicPr>
          <p:cNvPr id="16" name="圖片 15"/>
          <p:cNvPicPr/>
          <p:nvPr/>
        </p:nvPicPr>
        <p:blipFill rotWithShape="1">
          <a:blip r:embed="rId3">
            <a:extLst>
              <a:ext uri="{28A0092B-C50C-407E-A947-70E740481C1C}">
                <a14:useLocalDpi xmlns:a14="http://schemas.microsoft.com/office/drawing/2010/main" val="0"/>
              </a:ext>
            </a:extLst>
          </a:blip>
          <a:srcRect t="3376" r="7737"/>
          <a:stretch/>
        </p:blipFill>
        <p:spPr bwMode="auto">
          <a:xfrm>
            <a:off x="1126654" y="2326166"/>
            <a:ext cx="4392488" cy="3091385"/>
          </a:xfrm>
          <a:prstGeom prst="rect">
            <a:avLst/>
          </a:prstGeom>
          <a:noFill/>
          <a:ln>
            <a:noFill/>
          </a:ln>
          <a:extLst>
            <a:ext uri="{53640926-AAD7-44D8-BBD7-CCE9431645EC}">
              <a14:shadowObscured xmlns:a14="http://schemas.microsoft.com/office/drawing/2010/main"/>
            </a:ext>
          </a:extLst>
        </p:spPr>
      </p:pic>
      <p:sp>
        <p:nvSpPr>
          <p:cNvPr id="11" name="矩形 10"/>
          <p:cNvSpPr/>
          <p:nvPr/>
        </p:nvSpPr>
        <p:spPr>
          <a:xfrm>
            <a:off x="2884390" y="2493175"/>
            <a:ext cx="578485" cy="16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矩形 11"/>
          <p:cNvSpPr/>
          <p:nvPr/>
        </p:nvSpPr>
        <p:spPr>
          <a:xfrm>
            <a:off x="2884390" y="3088118"/>
            <a:ext cx="578485" cy="16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矩形 12"/>
          <p:cNvSpPr/>
          <p:nvPr/>
        </p:nvSpPr>
        <p:spPr>
          <a:xfrm>
            <a:off x="2884390" y="3671242"/>
            <a:ext cx="578485" cy="16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矩形 16"/>
          <p:cNvSpPr/>
          <p:nvPr/>
        </p:nvSpPr>
        <p:spPr>
          <a:xfrm>
            <a:off x="2884390" y="4257448"/>
            <a:ext cx="578485" cy="16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矩形 17"/>
          <p:cNvSpPr/>
          <p:nvPr/>
        </p:nvSpPr>
        <p:spPr>
          <a:xfrm>
            <a:off x="2884390" y="4826367"/>
            <a:ext cx="578485" cy="16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73012867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5"/>
            <a:ext cx="6380273" cy="707886"/>
          </a:xfrm>
          <a:prstGeom prst="rect">
            <a:avLst/>
          </a:prstGeom>
        </p:spPr>
        <p:txBody>
          <a:bodyPr wrap="none">
            <a:spAutoFit/>
          </a:bodyPr>
          <a:lstStyle/>
          <a:p>
            <a:pPr>
              <a:spcAft>
                <a:spcPts val="0"/>
              </a:spcAft>
            </a:pPr>
            <a:r>
              <a:rPr lang="zh-TW" altLang="zh-TW" sz="4000" b="1" kern="100" dirty="0">
                <a:latin typeface="微軟正黑體" panose="020B0604030504040204" pitchFamily="34" charset="-120"/>
                <a:ea typeface="微軟正黑體" panose="020B0604030504040204" pitchFamily="34" charset="-120"/>
                <a:cs typeface="Times New Roman" panose="02020603050405020304" pitchFamily="18" charset="0"/>
              </a:rPr>
              <a:t>範</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利用手機</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en-US"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LED</a:t>
            </a:r>
            <a:r>
              <a:rPr lang="zh-TW" altLang="zh-TW" sz="3200" b="1" kern="100" dirty="0">
                <a:latin typeface="微軟正黑體" panose="020B0604030504040204" pitchFamily="34" charset="-120"/>
                <a:ea typeface="微軟正黑體" panose="020B0604030504040204" pitchFamily="34" charset="-120"/>
                <a:cs typeface="Times New Roman" panose="02020603050405020304" pitchFamily="18" charset="0"/>
              </a:rPr>
              <a:t>開關</a:t>
            </a:r>
            <a:endParaRPr lang="zh-TW" altLang="zh-TW" sz="3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矩形 8"/>
          <p:cNvSpPr/>
          <p:nvPr/>
        </p:nvSpPr>
        <p:spPr>
          <a:xfrm>
            <a:off x="650453" y="1344857"/>
            <a:ext cx="4138070" cy="769441"/>
          </a:xfrm>
          <a:prstGeom prst="rect">
            <a:avLst/>
          </a:prstGeom>
        </p:spPr>
        <p:txBody>
          <a:bodyPr wrap="square">
            <a:spAutoFit/>
          </a:bodyPr>
          <a:lstStyle/>
          <a:p>
            <a:r>
              <a:rPr lang="zh-TW"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步驟</a:t>
            </a:r>
            <a:r>
              <a:rPr lang="zh-TW" altLang="en-US" sz="2400" b="1" kern="1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八</a:t>
            </a:r>
            <a:endParaRPr lang="en-US" altLang="zh-TW" sz="2400" b="1" kern="100" dirty="0" smtClean="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20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執行結果</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 name="圖片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165" y="2314452"/>
            <a:ext cx="4391025" cy="3292475"/>
          </a:xfrm>
          <a:prstGeom prst="rect">
            <a:avLst/>
          </a:prstGeom>
          <a:noFill/>
          <a:ln>
            <a:noFill/>
          </a:ln>
        </p:spPr>
      </p:pic>
      <p:pic>
        <p:nvPicPr>
          <p:cNvPr id="11" name="圖片 10"/>
          <p:cNvPicPr/>
          <p:nvPr/>
        </p:nvPicPr>
        <p:blipFill>
          <a:blip r:embed="rId4" cstate="print">
            <a:extLst>
              <a:ext uri="{28A0092B-C50C-407E-A947-70E740481C1C}">
                <a14:useLocalDpi xmlns:a14="http://schemas.microsoft.com/office/drawing/2010/main" val="0"/>
              </a:ext>
            </a:extLst>
          </a:blip>
          <a:stretch>
            <a:fillRect/>
          </a:stretch>
        </p:blipFill>
        <p:spPr>
          <a:xfrm>
            <a:off x="6311230" y="1660208"/>
            <a:ext cx="2538095" cy="4510405"/>
          </a:xfrm>
          <a:prstGeom prst="rect">
            <a:avLst/>
          </a:prstGeom>
        </p:spPr>
      </p:pic>
    </p:spTree>
    <p:extLst>
      <p:ext uri="{BB962C8B-B14F-4D97-AF65-F5344CB8AC3E}">
        <p14:creationId xmlns:p14="http://schemas.microsoft.com/office/powerpoint/2010/main" val="9205317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接點 7"/>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8542" y="436816"/>
            <a:ext cx="1941557" cy="707886"/>
          </a:xfrm>
          <a:prstGeom prst="rect">
            <a:avLst/>
          </a:prstGeom>
        </p:spPr>
        <p:txBody>
          <a:bodyPr wrap="none">
            <a:spAutoFit/>
          </a:bodyPr>
          <a:lstStyle/>
          <a:p>
            <a:pPr algn="just">
              <a:spcAft>
                <a:spcPts val="0"/>
              </a:spcAft>
            </a:pPr>
            <a:r>
              <a:rPr lang="zh-TW" altLang="zh-TW" sz="4000" b="1" kern="100" spc="25" dirty="0">
                <a:latin typeface="Times New Roman" panose="02020603050405020304" pitchFamily="18" charset="0"/>
                <a:ea typeface="微軟正黑體" panose="020B0604030504040204" pitchFamily="34" charset="-120"/>
                <a:cs typeface="Times New Roman" panose="02020603050405020304" pitchFamily="18" charset="0"/>
              </a:rPr>
              <a:t>本</a:t>
            </a:r>
            <a:r>
              <a:rPr lang="zh-TW" altLang="zh-TW" sz="3200" b="1" kern="100" spc="25" dirty="0">
                <a:latin typeface="Times New Roman" panose="02020603050405020304" pitchFamily="18" charset="0"/>
                <a:ea typeface="微軟正黑體" panose="020B0604030504040204" pitchFamily="34" charset="-120"/>
                <a:cs typeface="Times New Roman" panose="02020603050405020304" pitchFamily="18" charset="0"/>
              </a:rPr>
              <a:t>章介紹</a:t>
            </a:r>
            <a:endParaRPr lang="zh-TW" altLang="zh-TW" sz="3200" kern="100" spc="25"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矩形 4"/>
          <p:cNvSpPr/>
          <p:nvPr/>
        </p:nvSpPr>
        <p:spPr>
          <a:xfrm>
            <a:off x="608137" y="1387799"/>
            <a:ext cx="10726399" cy="1323439"/>
          </a:xfrm>
          <a:prstGeom prst="rect">
            <a:avLst/>
          </a:prstGeom>
        </p:spPr>
        <p:txBody>
          <a:bodyPr wrap="square">
            <a:spAutoFit/>
          </a:bodyPr>
          <a:lstStyle/>
          <a:p>
            <a:pPr indent="457200"/>
            <a:r>
              <a:rPr lang="zh-TW" altLang="zh-TW" b="1">
                <a:latin typeface="微軟正黑體" panose="020B0604030504040204" pitchFamily="34" charset="-120"/>
                <a:ea typeface="微軟正黑體" panose="020B0604030504040204" pitchFamily="34" charset="-120"/>
                <a:cs typeface="Times New Roman" panose="02020603050405020304" pitchFamily="18" charset="0"/>
              </a:rPr>
              <a:t>因為</a:t>
            </a:r>
            <a:r>
              <a:rPr lang="en-US" altLang="zh-TW" b="1" dirty="0">
                <a:latin typeface="微軟正黑體" panose="020B0604030504040204" pitchFamily="34" charset="-120"/>
                <a:ea typeface="微軟正黑體" panose="020B0604030504040204" pitchFamily="34" charset="-120"/>
              </a:rPr>
              <a:t>App Inventor 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中的</a:t>
            </a:r>
            <a:r>
              <a:rPr lang="en-US" altLang="zh-TW" b="1" dirty="0">
                <a:latin typeface="微軟正黑體" panose="020B0604030504040204" pitchFamily="34" charset="-120"/>
                <a:ea typeface="微軟正黑體" panose="020B0604030504040204" pitchFamily="34" charset="-120"/>
              </a:rPr>
              <a:t>Wi-Fi</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的模組是控制</a:t>
            </a:r>
            <a:r>
              <a:rPr lang="en-US" altLang="zh-TW" b="1" dirty="0">
                <a:latin typeface="微軟正黑體" panose="020B0604030504040204" pitchFamily="34" charset="-120"/>
                <a:ea typeface="微軟正黑體" panose="020B0604030504040204" pitchFamily="34" charset="-120"/>
              </a:rPr>
              <a:t>Wi-Fi</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開關或者連接，沒辦法傳送或接收資料來控制</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，所以是透過</a:t>
            </a:r>
            <a:r>
              <a:rPr lang="en-US" altLang="zh-TW" b="1" dirty="0">
                <a:latin typeface="微軟正黑體" panose="020B0604030504040204" pitchFamily="34" charset="-120"/>
                <a:ea typeface="微軟正黑體" panose="020B0604030504040204" pitchFamily="34" charset="-120"/>
              </a:rPr>
              <a:t>Web</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元件與</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開啟網頁，傳送資料，並在</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製作一個簡易的</a:t>
            </a:r>
            <a:r>
              <a:rPr lang="en-US" altLang="zh-TW" b="1" dirty="0">
                <a:latin typeface="微軟正黑體" panose="020B0604030504040204" pitchFamily="34" charset="-120"/>
                <a:ea typeface="微軟正黑體" panose="020B0604030504040204" pitchFamily="34" charset="-120"/>
              </a:rPr>
              <a:t>web server</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，使</a:t>
            </a:r>
            <a:r>
              <a:rPr lang="en-US" altLang="zh-TW" b="1" dirty="0">
                <a:latin typeface="微軟正黑體" panose="020B0604030504040204" pitchFamily="34" charset="-120"/>
                <a:ea typeface="微軟正黑體" panose="020B0604030504040204" pitchFamily="34" charset="-120"/>
              </a:rPr>
              <a:t>App Inventor 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連接網頁，或是在</a:t>
            </a:r>
            <a:r>
              <a:rPr lang="en-US" altLang="zh-TW" b="1" dirty="0">
                <a:latin typeface="微軟正黑體" panose="020B0604030504040204" pitchFamily="34" charset="-120"/>
                <a:ea typeface="微軟正黑體" panose="020B0604030504040204" pitchFamily="34" charset="-120"/>
              </a:rPr>
              <a:t>URL</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中直接輸入</a:t>
            </a:r>
            <a:r>
              <a:rPr lang="en-US" altLang="zh-TW" b="1" dirty="0">
                <a:latin typeface="微軟正黑體" panose="020B0604030504040204" pitchFamily="34" charset="-120"/>
                <a:ea typeface="微軟正黑體" panose="020B0604030504040204" pitchFamily="34" charset="-120"/>
              </a:rPr>
              <a:t>IP</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位置開啟網頁，以達成</a:t>
            </a:r>
            <a:r>
              <a:rPr lang="en-US" altLang="zh-TW" b="1" dirty="0">
                <a:latin typeface="微軟正黑體" panose="020B0604030504040204" pitchFamily="34" charset="-120"/>
                <a:ea typeface="微軟正黑體" panose="020B0604030504040204" pitchFamily="34" charset="-120"/>
              </a:rPr>
              <a:t>Arduino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dirty="0">
                <a:latin typeface="微軟正黑體" panose="020B0604030504040204" pitchFamily="34" charset="-120"/>
                <a:ea typeface="微軟正黑體" panose="020B0604030504040204" pitchFamily="34" charset="-120"/>
              </a:rPr>
              <a:t>LED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開關控制。</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843279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接點 7"/>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9" name="矩形 8"/>
          <p:cNvSpPr/>
          <p:nvPr/>
        </p:nvSpPr>
        <p:spPr>
          <a:xfrm>
            <a:off x="575961" y="1419152"/>
            <a:ext cx="10989060" cy="2862322"/>
          </a:xfrm>
          <a:prstGeom prst="rect">
            <a:avLst/>
          </a:prstGeom>
        </p:spPr>
        <p:txBody>
          <a:bodyPr wrap="square">
            <a:spAutoFit/>
          </a:bodyPr>
          <a:lstStyle/>
          <a:p>
            <a:pPr indent="457200"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文</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裡</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又稱作「無線熱點」，是一個無線網路通信技術的品牌，由</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聯盟（</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 Alliance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）所持有，由無線乙太網相容聯盟所發佈的業界術語，指的是無線資料傳輸技術與規格</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a:spcAft>
                <a:spcPts val="0"/>
              </a:spcAft>
            </a:pP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a:spcAft>
                <a:spcPts val="0"/>
              </a:spcAft>
            </a:pP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採用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IEEE  802.11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系列標準之無線區域網路（</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Wireless Local Area Network / Wireless LAN; WLAN</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a:spcAft>
                <a:spcPts val="0"/>
              </a:spcAft>
            </a:pPr>
            <a:endPar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使用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無線區域網路可讓使用者透過數據機在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300</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英尺範圍</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內</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91</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公尺</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無線</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上網。</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Wi-Fi</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網路傳輸速度快，但距離短，多半設在咖啡店或機場等處，提供使用者穩定平順的無線上網通訊。</a:t>
            </a:r>
          </a:p>
        </p:txBody>
      </p:sp>
    </p:spTree>
    <p:extLst>
      <p:ext uri="{BB962C8B-B14F-4D97-AF65-F5344CB8AC3E}">
        <p14:creationId xmlns:p14="http://schemas.microsoft.com/office/powerpoint/2010/main" val="391984259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0" name="矩形 9"/>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11" name="表格 10"/>
          <p:cNvGraphicFramePr>
            <a:graphicFrameLocks noGrp="1"/>
          </p:cNvGraphicFramePr>
          <p:nvPr>
            <p:extLst>
              <p:ext uri="{D42A27DB-BD31-4B8C-83A1-F6EECF244321}">
                <p14:modId xmlns:p14="http://schemas.microsoft.com/office/powerpoint/2010/main" val="3917963022"/>
              </p:ext>
            </p:extLst>
          </p:nvPr>
        </p:nvGraphicFramePr>
        <p:xfrm>
          <a:off x="910628" y="1852588"/>
          <a:ext cx="10967088" cy="452953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36306"/>
                <a:gridCol w="8230782"/>
              </a:tblGrid>
              <a:tr h="273446">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屬性</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820338">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spc="25" dirty="0">
                          <a:effectLst/>
                          <a:latin typeface="微軟正黑體" panose="020B0604030504040204" pitchFamily="34" charset="-120"/>
                          <a:ea typeface="微軟正黑體" panose="020B0604030504040204" pitchFamily="34" charset="-120"/>
                        </a:rPr>
                        <a:t>設定是否可儲存網頁回應的</a:t>
                      </a:r>
                      <a:r>
                        <a:rPr lang="en-US" sz="2000" kern="100" spc="25" dirty="0">
                          <a:effectLst/>
                          <a:latin typeface="微軟正黑體" panose="020B0604030504040204" pitchFamily="34" charset="-120"/>
                          <a:ea typeface="微軟正黑體" panose="020B0604030504040204" pitchFamily="34" charset="-120"/>
                        </a:rPr>
                        <a:t>cookies</a:t>
                      </a:r>
                      <a:r>
                        <a:rPr lang="zh-TW" sz="2000" kern="100" spc="25" dirty="0">
                          <a:effectLst/>
                          <a:latin typeface="微軟正黑體" panose="020B0604030504040204" pitchFamily="34" charset="-120"/>
                          <a:ea typeface="微軟正黑體" panose="020B0604030504040204" pitchFamily="34" charset="-120"/>
                        </a:rPr>
                        <a:t>，並用於後續的網路要求。只有</a:t>
                      </a:r>
                      <a:r>
                        <a:rPr lang="en-US" sz="2000" kern="100" spc="25" dirty="0">
                          <a:effectLst/>
                          <a:latin typeface="微軟正黑體" panose="020B0604030504040204" pitchFamily="34" charset="-120"/>
                          <a:ea typeface="微軟正黑體" panose="020B0604030504040204" pitchFamily="34" charset="-120"/>
                        </a:rPr>
                        <a:t>Android 2.3</a:t>
                      </a:r>
                      <a:r>
                        <a:rPr lang="zh-TW" sz="2000" kern="100" spc="25" dirty="0">
                          <a:effectLst/>
                          <a:latin typeface="微軟正黑體" panose="020B0604030504040204" pitchFamily="34" charset="-120"/>
                          <a:ea typeface="微軟正黑體" panose="020B0604030504040204" pitchFamily="34" charset="-120"/>
                        </a:rPr>
                        <a:t>版以後才支援</a:t>
                      </a:r>
                      <a:r>
                        <a:rPr lang="en-US" sz="2000" kern="100" spc="25" dirty="0">
                          <a:effectLst/>
                          <a:latin typeface="微軟正黑體" panose="020B0604030504040204" pitchFamily="34" charset="-120"/>
                          <a:ea typeface="微軟正黑體" panose="020B0604030504040204" pitchFamily="34" charset="-120"/>
                        </a:rPr>
                        <a:t> cookies</a:t>
                      </a:r>
                      <a:r>
                        <a:rPr lang="zh-TW" sz="2000" kern="100" spc="25" dirty="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8132">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kern="100" spc="25" dirty="0">
                          <a:effectLst/>
                          <a:latin typeface="微軟正黑體" panose="020B0604030504040204" pitchFamily="34" charset="-120"/>
                          <a:ea typeface="微軟正黑體" panose="020B0604030504040204" pitchFamily="34" charset="-120"/>
                        </a:rPr>
                        <a:t>Request header</a:t>
                      </a:r>
                      <a:r>
                        <a:rPr lang="zh-TW" sz="2000" kern="100" spc="25" dirty="0">
                          <a:effectLst/>
                          <a:latin typeface="微軟正黑體" panose="020B0604030504040204" pitchFamily="34" charset="-120"/>
                          <a:ea typeface="微軟正黑體" panose="020B0604030504040204" pitchFamily="34" charset="-120"/>
                        </a:rPr>
                        <a:t>是一個包含兩個子清單的清單</a:t>
                      </a:r>
                      <a:r>
                        <a:rPr lang="zh-TW" sz="2000" kern="100" spc="25"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zh-TW" sz="2000" kern="100" dirty="0">
                          <a:effectLst/>
                          <a:latin typeface="微軟正黑體" panose="020B0604030504040204" pitchFamily="34" charset="-120"/>
                          <a:ea typeface="微軟正黑體" panose="020B0604030504040204" pitchFamily="34" charset="-120"/>
                        </a:rPr>
                        <a:t>每個子清單的第一個元素是欄位名稱；第二個元素則是欄位值，可能是單一值或是一個包含多值的清單。</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用來儲存網頁回應的檔案名稱。如果</a:t>
                      </a:r>
                      <a:r>
                        <a:rPr lang="en-US" sz="2000" kern="100" dirty="0">
                          <a:effectLst/>
                          <a:latin typeface="微軟正黑體" panose="020B0604030504040204" pitchFamily="34" charset="-120"/>
                          <a:ea typeface="微軟正黑體" panose="020B0604030504040204" pitchFamily="34" charset="-120"/>
                        </a:rPr>
                        <a:t> </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欄位設定為</a:t>
                      </a:r>
                      <a:r>
                        <a:rPr lang="en-US" sz="2000" kern="100" dirty="0">
                          <a:effectLst/>
                          <a:latin typeface="微軟正黑體" panose="020B0604030504040204" pitchFamily="34" charset="-120"/>
                          <a:ea typeface="微軟正黑體" panose="020B0604030504040204" pitchFamily="34" charset="-120"/>
                        </a:rPr>
                        <a:t>true</a:t>
                      </a:r>
                      <a:r>
                        <a:rPr lang="zh-TW" sz="2000" kern="100" dirty="0">
                          <a:effectLst/>
                          <a:latin typeface="微軟正黑體" panose="020B0604030504040204" pitchFamily="34" charset="-120"/>
                          <a:ea typeface="微軟正黑體" panose="020B0604030504040204" pitchFamily="34" charset="-120"/>
                        </a:rPr>
                        <a:t>但未指定</a:t>
                      </a:r>
                      <a:r>
                        <a:rPr lang="en-US" sz="2000" kern="100" dirty="0" err="1">
                          <a:effectLst/>
                          <a:latin typeface="微軟正黑體" panose="020B0604030504040204" pitchFamily="34" charset="-120"/>
                          <a:ea typeface="微軟正黑體" panose="020B0604030504040204" pitchFamily="34" charset="-120"/>
                        </a:rPr>
                        <a:t>ResponseFileName</a:t>
                      </a:r>
                      <a:r>
                        <a:rPr lang="zh-TW" sz="2000" kern="100" dirty="0">
                          <a:effectLst/>
                          <a:latin typeface="微軟正黑體" panose="020B0604030504040204" pitchFamily="34" charset="-120"/>
                          <a:ea typeface="微軟正黑體" panose="020B0604030504040204" pitchFamily="34" charset="-120"/>
                        </a:rPr>
                        <a:t>的話，就會自動產生新的檔名。</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設定是否要將網頁回應存在檔案中。</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網路要求的</a:t>
                      </a:r>
                      <a:r>
                        <a:rPr lang="en-US" sz="2000" kern="100" dirty="0">
                          <a:effectLst/>
                          <a:latin typeface="微軟正黑體" panose="020B0604030504040204" pitchFamily="34" charset="-120"/>
                          <a:ea typeface="微軟正黑體" panose="020B0604030504040204" pitchFamily="34" charset="-120"/>
                        </a:rPr>
                        <a:t> URL </a:t>
                      </a:r>
                      <a:r>
                        <a:rPr lang="zh-TW" sz="2000" kern="100" dirty="0">
                          <a:effectLst/>
                          <a:latin typeface="微軟正黑體" panose="020B0604030504040204" pitchFamily="34" charset="-120"/>
                          <a:ea typeface="微軟正黑體" panose="020B0604030504040204" pitchFamily="34" charset="-120"/>
                        </a:rPr>
                        <a:t>路徑。</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9" name="圖片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1015" y="2125817"/>
            <a:ext cx="22669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圖片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1015" y="3122117"/>
            <a:ext cx="22669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圖片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1015" y="3994592"/>
            <a:ext cx="2266950"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圖片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1015" y="4743242"/>
            <a:ext cx="22669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9141" y="5558567"/>
            <a:ext cx="1910699" cy="93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1952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srgbClr val="037709"/>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5" name="矩形 14"/>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9" name="表格 8"/>
          <p:cNvGraphicFramePr>
            <a:graphicFrameLocks noGrp="1"/>
          </p:cNvGraphicFramePr>
          <p:nvPr>
            <p:extLst>
              <p:ext uri="{D42A27DB-BD31-4B8C-83A1-F6EECF244321}">
                <p14:modId xmlns:p14="http://schemas.microsoft.com/office/powerpoint/2010/main" val="3644866514"/>
              </p:ext>
            </p:extLst>
          </p:nvPr>
        </p:nvGraphicFramePr>
        <p:xfrm>
          <a:off x="910630" y="1917626"/>
          <a:ext cx="7704856" cy="223224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100735"/>
                <a:gridCol w="4604121"/>
              </a:tblGrid>
              <a:tr h="374033">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事件</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999658">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a:effectLst/>
                          <a:latin typeface="微軟正黑體" panose="020B0604030504040204" pitchFamily="34" charset="-120"/>
                          <a:ea typeface="微軟正黑體" panose="020B0604030504040204" pitchFamily="34" charset="-120"/>
                        </a:rPr>
                        <a:t>執行完一次網路取得檔案之後，呼叫本事件。</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8557">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執行完一次網路取得文字檔案之後，呼叫本事件。</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050" name="圖片 1"/>
          <p:cNvPicPr>
            <a:picLocks noChangeAspect="1" noChangeArrowheads="1"/>
          </p:cNvPicPr>
          <p:nvPr/>
        </p:nvPicPr>
        <p:blipFill>
          <a:blip r:embed="rId3">
            <a:extLst>
              <a:ext uri="{28A0092B-C50C-407E-A947-70E740481C1C}">
                <a14:useLocalDpi xmlns:a14="http://schemas.microsoft.com/office/drawing/2010/main" val="0"/>
              </a:ext>
            </a:extLst>
          </a:blip>
          <a:srcRect t="-25107" b="-18398"/>
          <a:stretch>
            <a:fillRect/>
          </a:stretch>
        </p:blipFill>
        <p:spPr bwMode="auto">
          <a:xfrm>
            <a:off x="1094361" y="2239286"/>
            <a:ext cx="2768597" cy="9771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圖片 2"/>
          <p:cNvPicPr>
            <a:picLocks noChangeAspect="1" noChangeArrowheads="1"/>
          </p:cNvPicPr>
          <p:nvPr/>
        </p:nvPicPr>
        <p:blipFill>
          <a:blip r:embed="rId4" cstate="print">
            <a:extLst>
              <a:ext uri="{28A0092B-C50C-407E-A947-70E740481C1C}">
                <a14:useLocalDpi xmlns:a14="http://schemas.microsoft.com/office/drawing/2010/main" val="0"/>
              </a:ext>
            </a:extLst>
          </a:blip>
          <a:srcRect t="-25674" b="-22054"/>
          <a:stretch>
            <a:fillRect/>
          </a:stretch>
        </p:blipFill>
        <p:spPr bwMode="auto">
          <a:xfrm>
            <a:off x="1094361" y="3216438"/>
            <a:ext cx="2768596" cy="9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1" name="矩形 10"/>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12" name="表格 11"/>
          <p:cNvGraphicFramePr>
            <a:graphicFrameLocks noGrp="1"/>
          </p:cNvGraphicFramePr>
          <p:nvPr>
            <p:extLst>
              <p:ext uri="{D42A27DB-BD31-4B8C-83A1-F6EECF244321}">
                <p14:modId xmlns:p14="http://schemas.microsoft.com/office/powerpoint/2010/main" val="2681573715"/>
              </p:ext>
            </p:extLst>
          </p:nvPr>
        </p:nvGraphicFramePr>
        <p:xfrm>
          <a:off x="902429" y="1825593"/>
          <a:ext cx="10881409" cy="437633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537312"/>
                <a:gridCol w="8344097"/>
              </a:tblGrid>
              <a:tr h="229169">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方法</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795345">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spcAft>
                          <a:spcPts val="0"/>
                        </a:spcAft>
                      </a:pPr>
                      <a:r>
                        <a:rPr lang="zh-TW" sz="2000" kern="100">
                          <a:effectLst/>
                          <a:latin typeface="微軟正黑體" panose="020B0604030504040204" pitchFamily="34" charset="-120"/>
                          <a:ea typeface="微軟正黑體" panose="020B0604030504040204" pitchFamily="34" charset="-120"/>
                        </a:rPr>
                        <a:t>將一個包含兩個子清單的清單轉換為應用程式格式的字串，可用來傳給</a:t>
                      </a:r>
                      <a:r>
                        <a:rPr lang="en-US" sz="2000" kern="100">
                          <a:effectLst/>
                          <a:latin typeface="微軟正黑體" panose="020B0604030504040204" pitchFamily="34" charset="-120"/>
                          <a:ea typeface="微軟正黑體" panose="020B0604030504040204" pitchFamily="34" charset="-120"/>
                        </a:rPr>
                        <a:t>PostText</a:t>
                      </a:r>
                      <a:r>
                        <a:rPr lang="zh-TW"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7877">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清除本</a:t>
                      </a:r>
                      <a:r>
                        <a:rPr lang="en-US" sz="2000" kern="100" dirty="0">
                          <a:effectLst/>
                          <a:latin typeface="微軟正黑體" panose="020B0604030504040204" pitchFamily="34" charset="-120"/>
                          <a:ea typeface="微軟正黑體" panose="020B0604030504040204" pitchFamily="34" charset="-120"/>
                        </a:rPr>
                        <a:t>Web</a:t>
                      </a:r>
                      <a:r>
                        <a:rPr lang="zh-TW" sz="2000" kern="100" dirty="0">
                          <a:effectLst/>
                          <a:latin typeface="微軟正黑體" panose="020B0604030504040204" pitchFamily="34" charset="-120"/>
                          <a:ea typeface="微軟正黑體" panose="020B0604030504040204" pitchFamily="34" charset="-120"/>
                        </a:rPr>
                        <a:t>元件的所有</a:t>
                      </a:r>
                      <a:r>
                        <a:rPr lang="en-US" sz="2000" kern="100" dirty="0">
                          <a:effectLst/>
                          <a:latin typeface="微軟正黑體" panose="020B0604030504040204" pitchFamily="34" charset="-120"/>
                          <a:ea typeface="微軟正黑體" panose="020B0604030504040204" pitchFamily="34" charset="-120"/>
                        </a:rPr>
                        <a:t>cookies</a:t>
                      </a:r>
                      <a:r>
                        <a:rPr lang="zh-TW" sz="2000" kern="100" dirty="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0160">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zh-TW" sz="2000" kern="100" dirty="0" smtClean="0">
                          <a:effectLst/>
                          <a:latin typeface="微軟正黑體" panose="020B0604030504040204" pitchFamily="34" charset="-120"/>
                          <a:ea typeface="微軟正黑體" panose="020B0604030504040204" pitchFamily="34" charset="-120"/>
                        </a:rPr>
                        <a:t>執行一次</a:t>
                      </a:r>
                      <a:r>
                        <a:rPr lang="en-US" altLang="zh-TW" sz="2000" kern="100" dirty="0" smtClean="0">
                          <a:effectLst/>
                          <a:latin typeface="微軟正黑體" panose="020B0604030504040204" pitchFamily="34" charset="-120"/>
                          <a:ea typeface="微軟正黑體" panose="020B0604030504040204" pitchFamily="34" charset="-120"/>
                        </a:rPr>
                        <a:t>HTTP DELETE</a:t>
                      </a:r>
                      <a:r>
                        <a:rPr lang="zh-TW" altLang="zh-TW" sz="2000" kern="100" dirty="0" smtClean="0">
                          <a:effectLst/>
                          <a:latin typeface="微軟正黑體" panose="020B0604030504040204" pitchFamily="34" charset="-120"/>
                          <a:ea typeface="微軟正黑體" panose="020B0604030504040204" pitchFamily="34" charset="-120"/>
                        </a:rPr>
                        <a:t>要求，須設定</a:t>
                      </a:r>
                      <a:r>
                        <a:rPr lang="en-US" altLang="zh-TW" sz="2000" kern="100" dirty="0" err="1" smtClean="0">
                          <a:effectLst/>
                          <a:latin typeface="微軟正黑體" panose="020B0604030504040204" pitchFamily="34" charset="-120"/>
                          <a:ea typeface="微軟正黑體" panose="020B0604030504040204" pitchFamily="34" charset="-120"/>
                        </a:rPr>
                        <a:t>Url</a:t>
                      </a:r>
                      <a:r>
                        <a:rPr lang="zh-TW" altLang="zh-TW" sz="2000" kern="100" dirty="0" smtClean="0">
                          <a:effectLst/>
                          <a:latin typeface="微軟正黑體" panose="020B0604030504040204" pitchFamily="34" charset="-120"/>
                          <a:ea typeface="微軟正黑體" panose="020B0604030504040204" pitchFamily="34" charset="-120"/>
                        </a:rPr>
                        <a:t>屬性之後才能取得回應。如果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 true</a:t>
                      </a:r>
                      <a:r>
                        <a:rPr lang="zh-TW" altLang="zh-TW" sz="2000" kern="100" dirty="0" smtClean="0">
                          <a:effectLst/>
                          <a:latin typeface="微軟正黑體" panose="020B0604030504040204" pitchFamily="34" charset="-120"/>
                          <a:ea typeface="微軟正黑體" panose="020B0604030504040204" pitchFamily="34" charset="-120"/>
                        </a:rPr>
                        <a:t>，回應會存在某個檔案之中並呼叫</a:t>
                      </a:r>
                      <a:r>
                        <a:rPr lang="en-US" altLang="zh-TW" sz="2000" kern="100" dirty="0" err="1" smtClean="0">
                          <a:effectLst/>
                          <a:latin typeface="微軟正黑體" panose="020B0604030504040204" pitchFamily="34" charset="-120"/>
                          <a:ea typeface="微軟正黑體" panose="020B0604030504040204" pitchFamily="34" charset="-120"/>
                        </a:rPr>
                        <a:t>GotFile</a:t>
                      </a:r>
                      <a:r>
                        <a:rPr lang="zh-TW" altLang="zh-TW" sz="2000" kern="100" dirty="0" smtClean="0">
                          <a:effectLst/>
                          <a:latin typeface="微軟正黑體" panose="020B0604030504040204" pitchFamily="34" charset="-120"/>
                          <a:ea typeface="微軟正黑體" panose="020B0604030504040204" pitchFamily="34" charset="-120"/>
                        </a:rPr>
                        <a:t>事件。</a:t>
                      </a:r>
                    </a:p>
                    <a:p>
                      <a:pPr algn="just">
                        <a:spcAft>
                          <a:spcPts val="0"/>
                        </a:spcAft>
                      </a:pPr>
                      <a:r>
                        <a:rPr lang="en-US" altLang="zh-TW" sz="2000" kern="100" dirty="0" err="1" smtClean="0">
                          <a:effectLst/>
                          <a:latin typeface="微軟正黑體" panose="020B0604030504040204" pitchFamily="34" charset="-120"/>
                          <a:ea typeface="微軟正黑體" panose="020B0604030504040204" pitchFamily="34" charset="-120"/>
                        </a:rPr>
                        <a:t>ResponseFileName</a:t>
                      </a:r>
                      <a:r>
                        <a:rPr lang="zh-TW" altLang="zh-TW" sz="2000" kern="100" dirty="0" smtClean="0">
                          <a:effectLst/>
                          <a:latin typeface="微軟正黑體" panose="020B0604030504040204" pitchFamily="34" charset="-120"/>
                          <a:ea typeface="微軟正黑體" panose="020B0604030504040204" pitchFamily="34" charset="-120"/>
                        </a:rPr>
                        <a:t>屬性可用來指定該檔案檔名。如果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false</a:t>
                      </a:r>
                      <a:r>
                        <a:rPr lang="zh-TW" altLang="zh-TW" sz="2000" kern="100" dirty="0" smtClean="0">
                          <a:effectLst/>
                          <a:latin typeface="微軟正黑體" panose="020B0604030504040204" pitchFamily="34" charset="-120"/>
                          <a:ea typeface="微軟正黑體" panose="020B0604030504040204" pitchFamily="34" charset="-120"/>
                        </a:rPr>
                        <a:t>，就會呼叫</a:t>
                      </a:r>
                      <a:r>
                        <a:rPr lang="en-US" altLang="zh-TW" sz="2000" kern="100" dirty="0" err="1" smtClean="0">
                          <a:effectLst/>
                          <a:latin typeface="微軟正黑體" panose="020B0604030504040204" pitchFamily="34" charset="-120"/>
                          <a:ea typeface="微軟正黑體" panose="020B0604030504040204" pitchFamily="34" charset="-120"/>
                        </a:rPr>
                        <a:t>GotText</a:t>
                      </a:r>
                      <a:r>
                        <a:rPr lang="zh-TW" altLang="zh-TW" sz="2000" kern="100" dirty="0" smtClean="0">
                          <a:effectLst/>
                          <a:latin typeface="微軟正黑體" panose="020B0604030504040204" pitchFamily="34" charset="-120"/>
                          <a:ea typeface="微軟正黑體" panose="020B0604030504040204" pitchFamily="34" charset="-120"/>
                        </a:rPr>
                        <a:t>事件。</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68152">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zh-TW" sz="2000" kern="100" dirty="0" smtClean="0">
                          <a:effectLst/>
                          <a:latin typeface="微軟正黑體" panose="020B0604030504040204" pitchFamily="34" charset="-120"/>
                          <a:ea typeface="微軟正黑體" panose="020B0604030504040204" pitchFamily="34" charset="-120"/>
                        </a:rPr>
                        <a:t>執行一次</a:t>
                      </a:r>
                      <a:r>
                        <a:rPr lang="en-US" altLang="zh-TW" sz="2000" kern="100" dirty="0" smtClean="0">
                          <a:effectLst/>
                          <a:latin typeface="微軟正黑體" panose="020B0604030504040204" pitchFamily="34" charset="-120"/>
                          <a:ea typeface="微軟正黑體" panose="020B0604030504040204" pitchFamily="34" charset="-120"/>
                        </a:rPr>
                        <a:t>HTTP GET</a:t>
                      </a:r>
                      <a:r>
                        <a:rPr lang="zh-TW" altLang="zh-TW" sz="2000" kern="100" dirty="0" smtClean="0">
                          <a:effectLst/>
                          <a:latin typeface="微軟正黑體" panose="020B0604030504040204" pitchFamily="34" charset="-120"/>
                          <a:ea typeface="微軟正黑體" panose="020B0604030504040204" pitchFamily="34" charset="-120"/>
                        </a:rPr>
                        <a:t>要求，須設定</a:t>
                      </a:r>
                      <a:r>
                        <a:rPr lang="en-US" altLang="zh-TW" sz="2000" kern="100" dirty="0" err="1" smtClean="0">
                          <a:effectLst/>
                          <a:latin typeface="微軟正黑體" panose="020B0604030504040204" pitchFamily="34" charset="-120"/>
                          <a:ea typeface="微軟正黑體" panose="020B0604030504040204" pitchFamily="34" charset="-120"/>
                        </a:rPr>
                        <a:t>Url</a:t>
                      </a:r>
                      <a:r>
                        <a:rPr lang="zh-TW" altLang="zh-TW" sz="2000" kern="100" dirty="0" smtClean="0">
                          <a:effectLst/>
                          <a:latin typeface="微軟正黑體" panose="020B0604030504040204" pitchFamily="34" charset="-120"/>
                          <a:ea typeface="微軟正黑體" panose="020B0604030504040204" pitchFamily="34" charset="-120"/>
                        </a:rPr>
                        <a:t>屬性之後才能取得回應。如果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true</a:t>
                      </a:r>
                      <a:r>
                        <a:rPr lang="zh-TW" altLang="zh-TW" sz="2000" kern="100" dirty="0" smtClean="0">
                          <a:effectLst/>
                          <a:latin typeface="微軟正黑體" panose="020B0604030504040204" pitchFamily="34" charset="-120"/>
                          <a:ea typeface="微軟正黑體" panose="020B0604030504040204" pitchFamily="34" charset="-120"/>
                        </a:rPr>
                        <a:t>，回應會存在某個檔案之中並呼叫</a:t>
                      </a:r>
                      <a:r>
                        <a:rPr lang="en-US" altLang="zh-TW" sz="2000" kern="100" dirty="0" err="1" smtClean="0">
                          <a:effectLst/>
                          <a:latin typeface="微軟正黑體" panose="020B0604030504040204" pitchFamily="34" charset="-120"/>
                          <a:ea typeface="微軟正黑體" panose="020B0604030504040204" pitchFamily="34" charset="-120"/>
                        </a:rPr>
                        <a:t>GotFile</a:t>
                      </a:r>
                      <a:r>
                        <a:rPr lang="zh-TW" altLang="zh-TW" sz="2000" kern="100" dirty="0" smtClean="0">
                          <a:effectLst/>
                          <a:latin typeface="微軟正黑體" panose="020B0604030504040204" pitchFamily="34" charset="-120"/>
                          <a:ea typeface="微軟正黑體" panose="020B0604030504040204" pitchFamily="34" charset="-120"/>
                        </a:rPr>
                        <a:t>事件。</a:t>
                      </a:r>
                    </a:p>
                    <a:p>
                      <a:pPr algn="just">
                        <a:spcAft>
                          <a:spcPts val="0"/>
                        </a:spcAft>
                      </a:pPr>
                      <a:r>
                        <a:rPr lang="en-US" altLang="zh-TW" sz="2000" kern="100" dirty="0" err="1" smtClean="0">
                          <a:effectLst/>
                          <a:latin typeface="微軟正黑體" panose="020B0604030504040204" pitchFamily="34" charset="-120"/>
                          <a:ea typeface="微軟正黑體" panose="020B0604030504040204" pitchFamily="34" charset="-120"/>
                        </a:rPr>
                        <a:t>ResponseFileName</a:t>
                      </a:r>
                      <a:r>
                        <a:rPr lang="zh-TW" altLang="zh-TW" sz="2000" kern="100" dirty="0" smtClean="0">
                          <a:effectLst/>
                          <a:latin typeface="微軟正黑體" panose="020B0604030504040204" pitchFamily="34" charset="-120"/>
                          <a:ea typeface="微軟正黑體" panose="020B0604030504040204" pitchFamily="34" charset="-120"/>
                        </a:rPr>
                        <a:t>屬性可用來指定該檔案檔名。如果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 false</a:t>
                      </a:r>
                      <a:r>
                        <a:rPr lang="zh-TW" altLang="zh-TW" sz="2000" kern="100" dirty="0" smtClean="0">
                          <a:effectLst/>
                          <a:latin typeface="微軟正黑體" panose="020B0604030504040204" pitchFamily="34" charset="-120"/>
                          <a:ea typeface="微軟正黑體" panose="020B0604030504040204" pitchFamily="34" charset="-120"/>
                        </a:rPr>
                        <a:t>，就會呼叫</a:t>
                      </a:r>
                      <a:r>
                        <a:rPr lang="en-US" altLang="zh-TW" sz="2000" kern="100" dirty="0" err="1" smtClean="0">
                          <a:effectLst/>
                          <a:latin typeface="微軟正黑體" panose="020B0604030504040204" pitchFamily="34" charset="-120"/>
                          <a:ea typeface="微軟正黑體" panose="020B0604030504040204" pitchFamily="34" charset="-120"/>
                        </a:rPr>
                        <a:t>GotText</a:t>
                      </a:r>
                      <a:r>
                        <a:rPr lang="zh-TW" altLang="zh-TW" sz="2000" kern="100" dirty="0" smtClean="0">
                          <a:effectLst/>
                          <a:latin typeface="微軟正黑體" panose="020B0604030504040204" pitchFamily="34" charset="-120"/>
                          <a:ea typeface="微軟正黑體" panose="020B0604030504040204" pitchFamily="34" charset="-120"/>
                        </a:rPr>
                        <a:t>事件。</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3" name="圖片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126" y="2094776"/>
            <a:ext cx="2635122" cy="775036"/>
          </a:xfrm>
          <a:prstGeom prst="rect">
            <a:avLst/>
          </a:prstGeom>
          <a:noFill/>
          <a:extLst>
            <a:ext uri="{909E8E84-426E-40DD-AFC4-6F175D3DCCD1}">
              <a14:hiddenFill xmlns:a14="http://schemas.microsoft.com/office/drawing/2010/main">
                <a:solidFill>
                  <a:srgbClr val="FFFFFF"/>
                </a:solidFill>
              </a14:hiddenFill>
            </a:ext>
          </a:extLst>
        </p:spPr>
      </p:pic>
      <p:pic>
        <p:nvPicPr>
          <p:cNvPr id="14" name="圖片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12" y="2896394"/>
            <a:ext cx="2266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12" y="3692381"/>
            <a:ext cx="22669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12" y="5054279"/>
            <a:ext cx="2266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8866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7" name="矩形 16"/>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9" name="表格 8"/>
          <p:cNvGraphicFramePr>
            <a:graphicFrameLocks noGrp="1"/>
          </p:cNvGraphicFramePr>
          <p:nvPr>
            <p:extLst>
              <p:ext uri="{D42A27DB-BD31-4B8C-83A1-F6EECF244321}">
                <p14:modId xmlns:p14="http://schemas.microsoft.com/office/powerpoint/2010/main" val="3637094126"/>
              </p:ext>
            </p:extLst>
          </p:nvPr>
        </p:nvGraphicFramePr>
        <p:xfrm>
          <a:off x="931637" y="1845618"/>
          <a:ext cx="10946079" cy="417646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276266"/>
                <a:gridCol w="8669813"/>
              </a:tblGrid>
              <a:tr h="204826">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方法</a:t>
                      </a: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1024129">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對指定</a:t>
                      </a:r>
                      <a:r>
                        <a:rPr lang="en-US" sz="2000" kern="100" dirty="0">
                          <a:effectLst/>
                          <a:latin typeface="微軟正黑體" panose="020B0604030504040204" pitchFamily="34" charset="-120"/>
                          <a:ea typeface="微軟正黑體" panose="020B0604030504040204" pitchFamily="34" charset="-120"/>
                        </a:rPr>
                        <a:t>HTML</a:t>
                      </a:r>
                      <a:r>
                        <a:rPr lang="zh-TW" sz="2000" kern="100" dirty="0">
                          <a:effectLst/>
                          <a:latin typeface="微軟正黑體" panose="020B0604030504040204" pitchFamily="34" charset="-120"/>
                          <a:ea typeface="微軟正黑體" panose="020B0604030504040204" pitchFamily="34" charset="-120"/>
                        </a:rPr>
                        <a:t>文字進行解碼。像</a:t>
                      </a:r>
                      <a:r>
                        <a:rPr lang="en-US" sz="2000" kern="100" dirty="0">
                          <a:effectLst/>
                          <a:latin typeface="微軟正黑體" panose="020B0604030504040204" pitchFamily="34" charset="-120"/>
                          <a:ea typeface="微軟正黑體" panose="020B0604030504040204" pitchFamily="34" charset="-120"/>
                        </a:rPr>
                        <a:t>&amp;amp;</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&amp;</a:t>
                      </a:r>
                      <a:r>
                        <a:rPr lang="en-US" sz="2000" kern="100" dirty="0" err="1">
                          <a:effectLst/>
                          <a:latin typeface="微軟正黑體" panose="020B0604030504040204" pitchFamily="34" charset="-120"/>
                          <a:ea typeface="微軟正黑體" panose="020B0604030504040204" pitchFamily="34" charset="-120"/>
                        </a:rPr>
                        <a:t>lt</a:t>
                      </a:r>
                      <a:r>
                        <a:rPr lang="en-US"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&amp;</a:t>
                      </a:r>
                      <a:r>
                        <a:rPr lang="en-US" sz="2000" kern="100" dirty="0" err="1">
                          <a:effectLst/>
                          <a:latin typeface="微軟正黑體" panose="020B0604030504040204" pitchFamily="34" charset="-120"/>
                          <a:ea typeface="微軟正黑體" panose="020B0604030504040204" pitchFamily="34" charset="-120"/>
                        </a:rPr>
                        <a:t>gt</a:t>
                      </a:r>
                      <a:r>
                        <a:rPr lang="en-US"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&amp;</a:t>
                      </a:r>
                      <a:r>
                        <a:rPr lang="en-US" sz="2000" kern="100" dirty="0" err="1">
                          <a:effectLst/>
                          <a:latin typeface="微軟正黑體" panose="020B0604030504040204" pitchFamily="34" charset="-120"/>
                          <a:ea typeface="微軟正黑體" panose="020B0604030504040204" pitchFamily="34" charset="-120"/>
                        </a:rPr>
                        <a:t>apos</a:t>
                      </a:r>
                      <a:r>
                        <a:rPr lang="en-US" sz="2000" kern="100" dirty="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以及</a:t>
                      </a:r>
                      <a:r>
                        <a:rPr lang="en-US" sz="2000" kern="100" dirty="0">
                          <a:effectLst/>
                          <a:latin typeface="微軟正黑體" panose="020B0604030504040204" pitchFamily="34" charset="-120"/>
                          <a:ea typeface="微軟正黑體" panose="020B0604030504040204" pitchFamily="34" charset="-120"/>
                        </a:rPr>
                        <a:t>&amp;</a:t>
                      </a:r>
                      <a:r>
                        <a:rPr lang="en-US" sz="2000" kern="100" dirty="0" err="1">
                          <a:effectLst/>
                          <a:latin typeface="微軟正黑體" panose="020B0604030504040204" pitchFamily="34" charset="-120"/>
                          <a:ea typeface="微軟正黑體" panose="020B0604030504040204" pitchFamily="34" charset="-120"/>
                        </a:rPr>
                        <a:t>quot</a:t>
                      </a:r>
                      <a:r>
                        <a:rPr lang="en-US" sz="2000" kern="100" dirty="0">
                          <a:effectLst/>
                          <a:latin typeface="微軟正黑體" panose="020B0604030504040204" pitchFamily="34" charset="-120"/>
                          <a:ea typeface="微軟正黑體" panose="020B0604030504040204" pitchFamily="34" charset="-120"/>
                        </a:rPr>
                        <a:t>; </a:t>
                      </a:r>
                      <a:r>
                        <a:rPr lang="zh-TW" sz="2000" kern="100" dirty="0">
                          <a:effectLst/>
                          <a:latin typeface="微軟正黑體" panose="020B0604030504040204" pitchFamily="34" charset="-120"/>
                          <a:ea typeface="微軟正黑體" panose="020B0604030504040204" pitchFamily="34" charset="-120"/>
                        </a:rPr>
                        <a:t>這樣的</a:t>
                      </a:r>
                      <a:r>
                        <a:rPr lang="en-US" sz="2000" kern="100" dirty="0">
                          <a:effectLst/>
                          <a:latin typeface="微軟正黑體" panose="020B0604030504040204" pitchFamily="34" charset="-120"/>
                          <a:ea typeface="微軟正黑體" panose="020B0604030504040204" pitchFamily="34" charset="-120"/>
                        </a:rPr>
                        <a:t>HTML</a:t>
                      </a:r>
                      <a:r>
                        <a:rPr lang="zh-TW" sz="2000" kern="100" dirty="0">
                          <a:effectLst/>
                          <a:latin typeface="微軟正黑體" panose="020B0604030504040204" pitchFamily="34" charset="-120"/>
                          <a:ea typeface="微軟正黑體" panose="020B0604030504040204" pitchFamily="34" charset="-120"/>
                        </a:rPr>
                        <a:t>字元會被解析為</a:t>
                      </a:r>
                      <a:r>
                        <a:rPr lang="en-US" sz="2000" kern="100" dirty="0">
                          <a:effectLst/>
                          <a:latin typeface="微軟正黑體" panose="020B0604030504040204" pitchFamily="34" charset="-120"/>
                          <a:ea typeface="微軟正黑體" panose="020B0604030504040204" pitchFamily="34" charset="-120"/>
                        </a:rPr>
                        <a:t> &amp;, &lt;, &gt;, ', </a:t>
                      </a:r>
                      <a:r>
                        <a:rPr lang="zh-TW" sz="2000" kern="100" dirty="0">
                          <a:effectLst/>
                          <a:latin typeface="微軟正黑體" panose="020B0604030504040204" pitchFamily="34" charset="-120"/>
                          <a:ea typeface="微軟正黑體" panose="020B0604030504040204" pitchFamily="34" charset="-120"/>
                        </a:rPr>
                        <a:t>與</a:t>
                      </a:r>
                      <a:r>
                        <a:rPr lang="en-US" sz="2000" kern="100" dirty="0">
                          <a:effectLst/>
                          <a:latin typeface="微軟正黑體" panose="020B0604030504040204" pitchFamily="34" charset="-120"/>
                          <a:ea typeface="微軟正黑體" panose="020B0604030504040204" pitchFamily="34" charset="-120"/>
                        </a:rPr>
                        <a:t> "</a:t>
                      </a:r>
                      <a:r>
                        <a:rPr lang="zh-TW" sz="2000" kern="100" dirty="0">
                          <a:effectLst/>
                          <a:latin typeface="微軟正黑體" panose="020B0604030504040204" pitchFamily="34" charset="-120"/>
                          <a:ea typeface="微軟正黑體" panose="020B0604030504040204" pitchFamily="34" charset="-120"/>
                        </a:rPr>
                        <a:t>。像</a:t>
                      </a:r>
                      <a:r>
                        <a:rPr lang="en-US" sz="2000" kern="100" dirty="0">
                          <a:effectLst/>
                          <a:latin typeface="微軟正黑體" panose="020B0604030504040204" pitchFamily="34" charset="-120"/>
                          <a:ea typeface="微軟正黑體" panose="020B0604030504040204" pitchFamily="34" charset="-120"/>
                        </a:rPr>
                        <a:t> &amp;#</a:t>
                      </a:r>
                      <a:r>
                        <a:rPr lang="en-US" sz="2000" kern="100" dirty="0" err="1">
                          <a:effectLst/>
                          <a:latin typeface="微軟正黑體" panose="020B0604030504040204" pitchFamily="34" charset="-120"/>
                          <a:ea typeface="微軟正黑體" panose="020B0604030504040204" pitchFamily="34" charset="-120"/>
                        </a:rPr>
                        <a:t>xhhhh</a:t>
                      </a:r>
                      <a:r>
                        <a:rPr lang="zh-TW" sz="2000" kern="100" dirty="0">
                          <a:effectLst/>
                          <a:latin typeface="微軟正黑體" panose="020B0604030504040204" pitchFamily="34" charset="-120"/>
                          <a:ea typeface="微軟正黑體" panose="020B0604030504040204" pitchFamily="34" charset="-120"/>
                        </a:rPr>
                        <a:t>與</a:t>
                      </a:r>
                      <a:r>
                        <a:rPr lang="en-US" sz="2000" kern="100" dirty="0">
                          <a:effectLst/>
                          <a:latin typeface="微軟正黑體" panose="020B0604030504040204" pitchFamily="34" charset="-120"/>
                          <a:ea typeface="微軟正黑體" panose="020B0604030504040204" pitchFamily="34" charset="-120"/>
                        </a:rPr>
                        <a:t> &amp;#</a:t>
                      </a:r>
                      <a:r>
                        <a:rPr lang="en-US" sz="2000" kern="100" dirty="0" err="1">
                          <a:effectLst/>
                          <a:latin typeface="微軟正黑體" panose="020B0604030504040204" pitchFamily="34" charset="-120"/>
                          <a:ea typeface="微軟正黑體" panose="020B0604030504040204" pitchFamily="34" charset="-120"/>
                        </a:rPr>
                        <a:t>nnnn</a:t>
                      </a:r>
                      <a:r>
                        <a:rPr lang="zh-TW" sz="2000" kern="100" dirty="0">
                          <a:effectLst/>
                          <a:latin typeface="微軟正黑體" panose="020B0604030504040204" pitchFamily="34" charset="-120"/>
                          <a:ea typeface="微軟正黑體" panose="020B0604030504040204" pitchFamily="34" charset="-120"/>
                        </a:rPr>
                        <a:t>會被解析為對應的字元。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1391">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解碼指定的</a:t>
                      </a:r>
                      <a:r>
                        <a:rPr lang="en-US" sz="2000" kern="100" dirty="0">
                          <a:effectLst/>
                          <a:latin typeface="微軟正黑體" panose="020B0604030504040204" pitchFamily="34" charset="-120"/>
                          <a:ea typeface="微軟正黑體" panose="020B0604030504040204" pitchFamily="34" charset="-120"/>
                        </a:rPr>
                        <a:t>JSON</a:t>
                      </a:r>
                      <a:r>
                        <a:rPr lang="zh-TW" sz="2000" kern="100" dirty="0">
                          <a:effectLst/>
                          <a:latin typeface="微軟正黑體" panose="020B0604030504040204" pitchFamily="34" charset="-120"/>
                          <a:ea typeface="微軟正黑體" panose="020B0604030504040204" pitchFamily="34" charset="-120"/>
                        </a:rPr>
                        <a:t>物件以產生對應的</a:t>
                      </a:r>
                      <a:r>
                        <a:rPr lang="en-US" sz="2000" kern="100" dirty="0">
                          <a:effectLst/>
                          <a:latin typeface="微軟正黑體" panose="020B0604030504040204" pitchFamily="34" charset="-120"/>
                          <a:ea typeface="微軟正黑體" panose="020B0604030504040204" pitchFamily="34" charset="-120"/>
                        </a:rPr>
                        <a:t> </a:t>
                      </a:r>
                      <a:r>
                        <a:rPr lang="en-US" sz="2000" kern="100" dirty="0" err="1">
                          <a:effectLst/>
                          <a:latin typeface="微軟正黑體" panose="020B0604030504040204" pitchFamily="34" charset="-120"/>
                          <a:ea typeface="微軟正黑體" panose="020B0604030504040204" pitchFamily="34" charset="-120"/>
                        </a:rPr>
                        <a:t>AppInventor</a:t>
                      </a:r>
                      <a:r>
                        <a:rPr lang="zh-TW" sz="2000" kern="100" dirty="0">
                          <a:effectLst/>
                          <a:latin typeface="微軟正黑體" panose="020B0604030504040204" pitchFamily="34" charset="-120"/>
                          <a:ea typeface="微軟正黑體" panose="020B0604030504040204" pitchFamily="34" charset="-120"/>
                        </a:rPr>
                        <a:t>值。一個</a:t>
                      </a:r>
                      <a:r>
                        <a:rPr lang="en-US" sz="2000" kern="100" dirty="0">
                          <a:effectLst/>
                          <a:latin typeface="微軟正黑體" panose="020B0604030504040204" pitchFamily="34" charset="-120"/>
                          <a:ea typeface="微軟正黑體" panose="020B0604030504040204" pitchFamily="34" charset="-120"/>
                        </a:rPr>
                        <a:t>JSON</a:t>
                      </a:r>
                      <a:r>
                        <a:rPr lang="zh-TW" sz="2000" kern="100" dirty="0">
                          <a:effectLst/>
                          <a:latin typeface="微軟正黑體" panose="020B0604030504040204" pitchFamily="34" charset="-120"/>
                          <a:ea typeface="微軟正黑體" panose="020B0604030504040204" pitchFamily="34" charset="-120"/>
                        </a:rPr>
                        <a:t>清單</a:t>
                      </a:r>
                      <a:r>
                        <a:rPr lang="en-US" sz="2000" kern="100" dirty="0">
                          <a:effectLst/>
                          <a:latin typeface="微軟正黑體" panose="020B0604030504040204" pitchFamily="34" charset="-120"/>
                          <a:ea typeface="微軟正黑體" panose="020B0604030504040204" pitchFamily="34" charset="-120"/>
                        </a:rPr>
                        <a:t> [x, y, z] </a:t>
                      </a:r>
                      <a:r>
                        <a:rPr lang="zh-TW" sz="2000" kern="100" dirty="0">
                          <a:effectLst/>
                          <a:latin typeface="微軟正黑體" panose="020B0604030504040204" pitchFamily="34" charset="-120"/>
                          <a:ea typeface="微軟正黑體" panose="020B0604030504040204" pitchFamily="34" charset="-120"/>
                        </a:rPr>
                        <a:t>會被解碼為</a:t>
                      </a:r>
                      <a:r>
                        <a:rPr lang="en-US" sz="2000" kern="100" dirty="0">
                          <a:effectLst/>
                          <a:latin typeface="微軟正黑體" panose="020B0604030504040204" pitchFamily="34" charset="-120"/>
                          <a:ea typeface="微軟正黑體" panose="020B0604030504040204" pitchFamily="34" charset="-120"/>
                        </a:rPr>
                        <a:t> (x y z) </a:t>
                      </a:r>
                      <a:r>
                        <a:rPr lang="zh-TW" sz="2000" kern="100" dirty="0">
                          <a:effectLst/>
                          <a:latin typeface="微軟正黑體" panose="020B0604030504040204" pitchFamily="34" charset="-120"/>
                          <a:ea typeface="微軟正黑體" panose="020B0604030504040204" pitchFamily="34" charset="-120"/>
                        </a:rPr>
                        <a:t>這樣的清單</a:t>
                      </a:r>
                      <a:r>
                        <a:rPr lang="zh-TW" sz="2000" kern="100"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zh-TW" sz="2000" kern="100" dirty="0">
                          <a:effectLst/>
                          <a:latin typeface="微軟正黑體" panose="020B0604030504040204" pitchFamily="34" charset="-120"/>
                          <a:ea typeface="微軟正黑體" panose="020B0604030504040204" pitchFamily="34" charset="-120"/>
                        </a:rPr>
                        <a:t>具有</a:t>
                      </a:r>
                      <a:r>
                        <a:rPr lang="en-US" sz="2000" kern="100" dirty="0">
                          <a:effectLst/>
                          <a:latin typeface="微軟正黑體" panose="020B0604030504040204" pitchFamily="34" charset="-120"/>
                          <a:ea typeface="微軟正黑體" panose="020B0604030504040204" pitchFamily="34" charset="-120"/>
                        </a:rPr>
                        <a:t>name A</a:t>
                      </a:r>
                      <a:r>
                        <a:rPr lang="zh-TW" sz="2000" kern="100" dirty="0">
                          <a:effectLst/>
                          <a:latin typeface="微軟正黑體" panose="020B0604030504040204" pitchFamily="34" charset="-120"/>
                          <a:ea typeface="微軟正黑體" panose="020B0604030504040204" pitchFamily="34" charset="-120"/>
                        </a:rPr>
                        <a:t>與</a:t>
                      </a:r>
                      <a:r>
                        <a:rPr lang="en-US" sz="2000" kern="100" dirty="0">
                          <a:effectLst/>
                          <a:latin typeface="微軟正黑體" panose="020B0604030504040204" pitchFamily="34" charset="-120"/>
                          <a:ea typeface="微軟正黑體" panose="020B0604030504040204" pitchFamily="34" charset="-120"/>
                        </a:rPr>
                        <a:t>value B</a:t>
                      </a:r>
                      <a:r>
                        <a:rPr lang="zh-TW" sz="2000" kern="100" dirty="0">
                          <a:effectLst/>
                          <a:latin typeface="微軟正黑體" panose="020B0604030504040204" pitchFamily="34" charset="-120"/>
                          <a:ea typeface="微軟正黑體" panose="020B0604030504040204" pitchFamily="34" charset="-120"/>
                        </a:rPr>
                        <a:t>的</a:t>
                      </a:r>
                      <a:r>
                        <a:rPr lang="en-US" sz="2000" kern="100" dirty="0">
                          <a:effectLst/>
                          <a:latin typeface="微軟正黑體" panose="020B0604030504040204" pitchFamily="34" charset="-120"/>
                          <a:ea typeface="微軟正黑體" panose="020B0604030504040204" pitchFamily="34" charset="-120"/>
                        </a:rPr>
                        <a:t>JSON</a:t>
                      </a:r>
                      <a:r>
                        <a:rPr lang="zh-TW" sz="2000" kern="100" dirty="0">
                          <a:effectLst/>
                          <a:latin typeface="微軟正黑體" panose="020B0604030504040204" pitchFamily="34" charset="-120"/>
                          <a:ea typeface="微軟正黑體" panose="020B0604030504040204" pitchFamily="34" charset="-120"/>
                        </a:rPr>
                        <a:t>物件，例如</a:t>
                      </a:r>
                      <a:r>
                        <a:rPr lang="en-US" sz="2000" kern="100" dirty="0">
                          <a:effectLst/>
                          <a:latin typeface="微軟正黑體" panose="020B0604030504040204" pitchFamily="34" charset="-120"/>
                          <a:ea typeface="微軟正黑體" panose="020B0604030504040204" pitchFamily="34" charset="-120"/>
                        </a:rPr>
                        <a:t> {name:123}</a:t>
                      </a:r>
                      <a:r>
                        <a:rPr lang="zh-TW" sz="2000" kern="100" dirty="0" smtClean="0">
                          <a:effectLst/>
                          <a:latin typeface="微軟正黑體" panose="020B0604030504040204" pitchFamily="34" charset="-120"/>
                          <a:ea typeface="微軟正黑體" panose="020B0604030504040204" pitchFamily="34" charset="-120"/>
                        </a:rPr>
                        <a:t>，會</a:t>
                      </a:r>
                      <a:r>
                        <a:rPr lang="zh-TW" sz="2000" kern="100" dirty="0">
                          <a:effectLst/>
                          <a:latin typeface="微軟正黑體" panose="020B0604030504040204" pitchFamily="34" charset="-120"/>
                          <a:ea typeface="微軟正黑體" panose="020B0604030504040204" pitchFamily="34" charset="-120"/>
                        </a:rPr>
                        <a:t>被解碼為</a:t>
                      </a:r>
                      <a:r>
                        <a:rPr lang="en-US" sz="2000" kern="100" dirty="0">
                          <a:effectLst/>
                          <a:latin typeface="微軟正黑體" panose="020B0604030504040204" pitchFamily="34" charset="-120"/>
                          <a:ea typeface="微軟正黑體" panose="020B0604030504040204" pitchFamily="34" charset="-120"/>
                        </a:rPr>
                        <a:t> ((name 123)) </a:t>
                      </a:r>
                      <a:r>
                        <a:rPr lang="zh-TW" sz="2000" kern="100" dirty="0">
                          <a:effectLst/>
                          <a:latin typeface="微軟正黑體" panose="020B0604030504040204" pitchFamily="34" charset="-120"/>
                          <a:ea typeface="微軟正黑體" panose="020B0604030504040204" pitchFamily="34" charset="-120"/>
                        </a:rPr>
                        <a:t>這樣的清單，也就是一個包含一個二元素清單</a:t>
                      </a:r>
                      <a:r>
                        <a:rPr lang="en-US" sz="2000" kern="100" dirty="0">
                          <a:effectLst/>
                          <a:latin typeface="微軟正黑體" panose="020B0604030504040204" pitchFamily="34" charset="-120"/>
                          <a:ea typeface="微軟正黑體" panose="020B0604030504040204" pitchFamily="34" charset="-120"/>
                        </a:rPr>
                        <a:t> (name 123) </a:t>
                      </a:r>
                      <a:r>
                        <a:rPr lang="zh-TW" sz="2000" kern="100" dirty="0">
                          <a:effectLst/>
                          <a:latin typeface="微軟正黑體" panose="020B0604030504040204" pitchFamily="34" charset="-120"/>
                          <a:ea typeface="微軟正黑體" panose="020B0604030504040204" pitchFamily="34" charset="-120"/>
                        </a:rPr>
                        <a:t>的清單。</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144">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zh-TW" sz="2000" kern="100" dirty="0" smtClean="0">
                          <a:effectLst/>
                          <a:latin typeface="微軟正黑體" panose="020B0604030504040204" pitchFamily="34" charset="-120"/>
                          <a:ea typeface="微軟正黑體" panose="020B0604030504040204" pitchFamily="34" charset="-120"/>
                        </a:rPr>
                        <a:t>執行一次</a:t>
                      </a:r>
                      <a:r>
                        <a:rPr lang="en-US" altLang="zh-TW" sz="2000" kern="100" dirty="0" smtClean="0">
                          <a:effectLst/>
                          <a:latin typeface="微軟正黑體" panose="020B0604030504040204" pitchFamily="34" charset="-120"/>
                          <a:ea typeface="微軟正黑體" panose="020B0604030504040204" pitchFamily="34" charset="-120"/>
                        </a:rPr>
                        <a:t>HTTP POST</a:t>
                      </a:r>
                      <a:r>
                        <a:rPr lang="zh-TW" altLang="zh-TW" sz="2000" kern="100" dirty="0" smtClean="0">
                          <a:effectLst/>
                          <a:latin typeface="微軟正黑體" panose="020B0604030504040204" pitchFamily="34" charset="-120"/>
                          <a:ea typeface="微軟正黑體" panose="020B0604030504040204" pitchFamily="34" charset="-120"/>
                        </a:rPr>
                        <a:t>要求，須設定</a:t>
                      </a:r>
                      <a:r>
                        <a:rPr lang="en-US" altLang="zh-TW" sz="2000" kern="100" dirty="0" err="1" smtClean="0">
                          <a:effectLst/>
                          <a:latin typeface="微軟正黑體" panose="020B0604030504040204" pitchFamily="34" charset="-120"/>
                          <a:ea typeface="微軟正黑體" panose="020B0604030504040204" pitchFamily="34" charset="-120"/>
                        </a:rPr>
                        <a:t>Url</a:t>
                      </a:r>
                      <a:r>
                        <a:rPr lang="zh-TW" altLang="zh-TW" sz="2000" kern="100" dirty="0" smtClean="0">
                          <a:effectLst/>
                          <a:latin typeface="微軟正黑體" panose="020B0604030504040204" pitchFamily="34" charset="-120"/>
                          <a:ea typeface="微軟正黑體" panose="020B0604030504040204" pitchFamily="34" charset="-120"/>
                        </a:rPr>
                        <a:t>屬性與指定檔案的路徑資料。如果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true</a:t>
                      </a:r>
                      <a:r>
                        <a:rPr lang="zh-TW" altLang="zh-TW" sz="2000" kern="100" dirty="0" smtClean="0">
                          <a:effectLst/>
                          <a:latin typeface="微軟正黑體" panose="020B0604030504040204" pitchFamily="34" charset="-120"/>
                          <a:ea typeface="微軟正黑體" panose="020B0604030504040204" pitchFamily="34" charset="-120"/>
                        </a:rPr>
                        <a:t>，回應會存在某個檔案之中並呼叫</a:t>
                      </a:r>
                      <a:r>
                        <a:rPr lang="en-US" altLang="zh-TW" sz="2000" kern="100" dirty="0" err="1" smtClean="0">
                          <a:effectLst/>
                          <a:latin typeface="微軟正黑體" panose="020B0604030504040204" pitchFamily="34" charset="-120"/>
                          <a:ea typeface="微軟正黑體" panose="020B0604030504040204" pitchFamily="34" charset="-120"/>
                        </a:rPr>
                        <a:t>GotFile</a:t>
                      </a:r>
                      <a:r>
                        <a:rPr lang="zh-TW" altLang="zh-TW" sz="2000" kern="100" dirty="0" smtClean="0">
                          <a:effectLst/>
                          <a:latin typeface="微軟正黑體" panose="020B0604030504040204" pitchFamily="34" charset="-120"/>
                          <a:ea typeface="微軟正黑體" panose="020B0604030504040204" pitchFamily="34" charset="-120"/>
                        </a:rPr>
                        <a:t>事件。</a:t>
                      </a:r>
                    </a:p>
                    <a:p>
                      <a:pPr algn="just">
                        <a:spcAft>
                          <a:spcPts val="0"/>
                        </a:spcAft>
                      </a:pPr>
                      <a:r>
                        <a:rPr lang="en-US" altLang="zh-TW" sz="2000" kern="100" dirty="0" err="1" smtClean="0">
                          <a:effectLst/>
                          <a:latin typeface="微軟正黑體" panose="020B0604030504040204" pitchFamily="34" charset="-120"/>
                          <a:ea typeface="微軟正黑體" panose="020B0604030504040204" pitchFamily="34" charset="-120"/>
                        </a:rPr>
                        <a:t>ResponseFileName</a:t>
                      </a:r>
                      <a:r>
                        <a:rPr lang="zh-TW" altLang="zh-TW" sz="2000" kern="100" dirty="0" smtClean="0">
                          <a:effectLst/>
                          <a:latin typeface="微軟正黑體" panose="020B0604030504040204" pitchFamily="34" charset="-120"/>
                          <a:ea typeface="微軟正黑體" panose="020B0604030504040204" pitchFamily="34" charset="-120"/>
                        </a:rPr>
                        <a:t>屬性可用來指定該檔案檔名。如果</a:t>
                      </a:r>
                      <a:r>
                        <a:rPr lang="en-US" altLang="zh-TW" sz="2000" kern="100" dirty="0" err="1" smtClean="0">
                          <a:effectLst/>
                          <a:latin typeface="微軟正黑體" panose="020B0604030504040204" pitchFamily="34" charset="-120"/>
                          <a:ea typeface="微軟正黑體" panose="020B0604030504040204" pitchFamily="34" charset="-120"/>
                        </a:rPr>
                        <a:t>SaveResponse</a:t>
                      </a:r>
                      <a:r>
                        <a:rPr lang="zh-TW" altLang="zh-TW" sz="2000" kern="100" dirty="0" smtClean="0">
                          <a:effectLst/>
                          <a:latin typeface="微軟正黑體" panose="020B0604030504040204" pitchFamily="34" charset="-120"/>
                          <a:ea typeface="微軟正黑體" panose="020B0604030504040204" pitchFamily="34" charset="-120"/>
                        </a:rPr>
                        <a:t>屬性為</a:t>
                      </a:r>
                      <a:r>
                        <a:rPr lang="en-US" altLang="zh-TW" sz="2000" kern="100" dirty="0" smtClean="0">
                          <a:effectLst/>
                          <a:latin typeface="微軟正黑體" panose="020B0604030504040204" pitchFamily="34" charset="-120"/>
                          <a:ea typeface="微軟正黑體" panose="020B0604030504040204" pitchFamily="34" charset="-120"/>
                        </a:rPr>
                        <a:t>false</a:t>
                      </a:r>
                      <a:r>
                        <a:rPr lang="zh-TW" altLang="zh-TW" sz="2000" kern="100" dirty="0" smtClean="0">
                          <a:effectLst/>
                          <a:latin typeface="微軟正黑體" panose="020B0604030504040204" pitchFamily="34" charset="-120"/>
                          <a:ea typeface="微軟正黑體" panose="020B0604030504040204" pitchFamily="34" charset="-120"/>
                        </a:rPr>
                        <a:t>，就會呼叫</a:t>
                      </a:r>
                      <a:r>
                        <a:rPr lang="en-US" altLang="zh-TW" sz="2000" kern="100" dirty="0" err="1" smtClean="0">
                          <a:effectLst/>
                          <a:latin typeface="微軟正黑體" panose="020B0604030504040204" pitchFamily="34" charset="-120"/>
                          <a:ea typeface="微軟正黑體" panose="020B0604030504040204" pitchFamily="34" charset="-120"/>
                        </a:rPr>
                        <a:t>GotText</a:t>
                      </a:r>
                      <a:r>
                        <a:rPr lang="zh-TW" altLang="zh-TW" sz="2000" kern="100" dirty="0" smtClean="0">
                          <a:effectLst/>
                          <a:latin typeface="微軟正黑體" panose="020B0604030504040204" pitchFamily="34" charset="-120"/>
                          <a:ea typeface="微軟正黑體" panose="020B0604030504040204" pitchFamily="34" charset="-120"/>
                        </a:rPr>
                        <a:t>事件。</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076" name="圖片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24" y="2407193"/>
            <a:ext cx="2266950" cy="657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圖片 1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24" y="3605886"/>
            <a:ext cx="22669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圖片 1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24" y="4941962"/>
            <a:ext cx="22669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5399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7" name="矩形 16"/>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9" name="表格 8"/>
          <p:cNvGraphicFramePr>
            <a:graphicFrameLocks noGrp="1"/>
          </p:cNvGraphicFramePr>
          <p:nvPr>
            <p:extLst>
              <p:ext uri="{D42A27DB-BD31-4B8C-83A1-F6EECF244321}">
                <p14:modId xmlns:p14="http://schemas.microsoft.com/office/powerpoint/2010/main" val="342269618"/>
              </p:ext>
            </p:extLst>
          </p:nvPr>
        </p:nvGraphicFramePr>
        <p:xfrm>
          <a:off x="931637" y="1845618"/>
          <a:ext cx="10946079" cy="373446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276266"/>
                <a:gridCol w="8669813"/>
              </a:tblGrid>
              <a:tr h="306000">
                <a:tc>
                  <a:txBody>
                    <a:bodyPr/>
                    <a:lstStyle/>
                    <a:p>
                      <a:pPr algn="ctr">
                        <a:spcAft>
                          <a:spcPts val="0"/>
                        </a:spcAft>
                      </a:pPr>
                      <a:r>
                        <a:rPr lang="zh-TW" altLang="en-US" sz="20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方法</a:t>
                      </a:r>
                      <a:endPar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altLang="en-US" sz="20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1772278">
                <a:tc>
                  <a:txBody>
                    <a:bodyPr/>
                    <a:lstStyle/>
                    <a:p>
                      <a:pPr algn="ctr">
                        <a:spcAft>
                          <a:spcPts val="0"/>
                        </a:spcAft>
                      </a:pPr>
                      <a:endParaRPr lang="en-US"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zh-TW" sz="2000" b="0" kern="100" dirty="0" smtClean="0">
                          <a:effectLst/>
                          <a:latin typeface="微軟正黑體" panose="020B0604030504040204" pitchFamily="34" charset="-120"/>
                          <a:ea typeface="微軟正黑體" panose="020B0604030504040204" pitchFamily="34" charset="-120"/>
                        </a:rPr>
                        <a:t>執行一次</a:t>
                      </a:r>
                      <a:r>
                        <a:rPr lang="en-US" altLang="zh-TW" sz="2000" b="0" kern="100" dirty="0" smtClean="0">
                          <a:effectLst/>
                          <a:latin typeface="微軟正黑體" panose="020B0604030504040204" pitchFamily="34" charset="-120"/>
                          <a:ea typeface="微軟正黑體" panose="020B0604030504040204" pitchFamily="34" charset="-120"/>
                        </a:rPr>
                        <a:t>HTTP POST</a:t>
                      </a:r>
                      <a:r>
                        <a:rPr lang="zh-TW" altLang="zh-TW" sz="2000" b="0" kern="100" dirty="0" smtClean="0">
                          <a:effectLst/>
                          <a:latin typeface="微軟正黑體" panose="020B0604030504040204" pitchFamily="34" charset="-120"/>
                          <a:ea typeface="微軟正黑體" panose="020B0604030504040204" pitchFamily="34" charset="-120"/>
                        </a:rPr>
                        <a:t>要求，須設定</a:t>
                      </a:r>
                      <a:r>
                        <a:rPr lang="en-US" altLang="zh-TW" sz="2000" b="0" kern="100" dirty="0" err="1" smtClean="0">
                          <a:effectLst/>
                          <a:latin typeface="微軟正黑體" panose="020B0604030504040204" pitchFamily="34" charset="-120"/>
                          <a:ea typeface="微軟正黑體" panose="020B0604030504040204" pitchFamily="34" charset="-120"/>
                        </a:rPr>
                        <a:t>Url</a:t>
                      </a:r>
                      <a:r>
                        <a:rPr lang="zh-TW" altLang="zh-TW" sz="2000" b="0" kern="100" dirty="0" smtClean="0">
                          <a:effectLst/>
                          <a:latin typeface="微軟正黑體" panose="020B0604030504040204" pitchFamily="34" charset="-120"/>
                          <a:ea typeface="微軟正黑體" panose="020B0604030504040204" pitchFamily="34" charset="-120"/>
                        </a:rPr>
                        <a:t>屬性與指定文字。文字字元會以</a:t>
                      </a:r>
                      <a:r>
                        <a:rPr lang="en-US" altLang="zh-TW" sz="2000" b="0" kern="100" dirty="0" smtClean="0">
                          <a:effectLst/>
                          <a:latin typeface="微軟正黑體" panose="020B0604030504040204" pitchFamily="34" charset="-120"/>
                          <a:ea typeface="微軟正黑體" panose="020B0604030504040204" pitchFamily="34" charset="-120"/>
                        </a:rPr>
                        <a:t>UTF-8</a:t>
                      </a:r>
                      <a:r>
                        <a:rPr lang="zh-TW" altLang="zh-TW" sz="2000" b="0" kern="100" dirty="0" smtClean="0">
                          <a:effectLst/>
                          <a:latin typeface="微軟正黑體" panose="020B0604030504040204" pitchFamily="34" charset="-120"/>
                          <a:ea typeface="微軟正黑體" panose="020B0604030504040204" pitchFamily="34" charset="-120"/>
                        </a:rPr>
                        <a:t>進行編碼。如果</a:t>
                      </a:r>
                      <a:r>
                        <a:rPr lang="en-US" altLang="zh-TW" sz="2000" b="0" kern="100" dirty="0" err="1" smtClean="0">
                          <a:effectLst/>
                          <a:latin typeface="微軟正黑體" panose="020B0604030504040204" pitchFamily="34" charset="-120"/>
                          <a:ea typeface="微軟正黑體" panose="020B0604030504040204" pitchFamily="34" charset="-120"/>
                        </a:rPr>
                        <a:t>SaveResponse</a:t>
                      </a:r>
                      <a:r>
                        <a:rPr lang="zh-TW" altLang="zh-TW" sz="2000" b="0" kern="100" dirty="0" smtClean="0">
                          <a:effectLst/>
                          <a:latin typeface="微軟正黑體" panose="020B0604030504040204" pitchFamily="34" charset="-120"/>
                          <a:ea typeface="微軟正黑體" panose="020B0604030504040204" pitchFamily="34" charset="-120"/>
                        </a:rPr>
                        <a:t>屬性為</a:t>
                      </a:r>
                      <a:r>
                        <a:rPr lang="en-US" altLang="zh-TW" sz="2000" b="0" kern="100" dirty="0" smtClean="0">
                          <a:effectLst/>
                          <a:latin typeface="微軟正黑體" panose="020B0604030504040204" pitchFamily="34" charset="-120"/>
                          <a:ea typeface="微軟正黑體" panose="020B0604030504040204" pitchFamily="34" charset="-120"/>
                        </a:rPr>
                        <a:t>true</a:t>
                      </a:r>
                      <a:r>
                        <a:rPr lang="zh-TW" altLang="zh-TW" sz="2000" b="0" kern="100" dirty="0" smtClean="0">
                          <a:effectLst/>
                          <a:latin typeface="微軟正黑體" panose="020B0604030504040204" pitchFamily="34" charset="-120"/>
                          <a:ea typeface="微軟正黑體" panose="020B0604030504040204" pitchFamily="34" charset="-120"/>
                        </a:rPr>
                        <a:t>，回應會存在某個檔案之中並呼叫</a:t>
                      </a:r>
                      <a:r>
                        <a:rPr lang="en-US" altLang="zh-TW" sz="2000" b="0" kern="100" dirty="0" err="1" smtClean="0">
                          <a:effectLst/>
                          <a:latin typeface="微軟正黑體" panose="020B0604030504040204" pitchFamily="34" charset="-120"/>
                          <a:ea typeface="微軟正黑體" panose="020B0604030504040204" pitchFamily="34" charset="-120"/>
                        </a:rPr>
                        <a:t>GotFile</a:t>
                      </a:r>
                      <a:r>
                        <a:rPr lang="zh-TW" altLang="zh-TW" sz="2000" b="0" kern="100" dirty="0" smtClean="0">
                          <a:effectLst/>
                          <a:latin typeface="微軟正黑體" panose="020B0604030504040204" pitchFamily="34" charset="-120"/>
                          <a:ea typeface="微軟正黑體" panose="020B0604030504040204" pitchFamily="34" charset="-120"/>
                        </a:rPr>
                        <a:t>事件。</a:t>
                      </a:r>
                    </a:p>
                    <a:p>
                      <a:pPr algn="just">
                        <a:spcAft>
                          <a:spcPts val="0"/>
                        </a:spcAft>
                      </a:pPr>
                      <a:r>
                        <a:rPr lang="en-US" altLang="zh-TW" sz="2000" b="0" kern="100" dirty="0" err="1" smtClean="0">
                          <a:effectLst/>
                          <a:latin typeface="微軟正黑體" panose="020B0604030504040204" pitchFamily="34" charset="-120"/>
                          <a:ea typeface="微軟正黑體" panose="020B0604030504040204" pitchFamily="34" charset="-120"/>
                        </a:rPr>
                        <a:t>ResponseFileName</a:t>
                      </a:r>
                      <a:r>
                        <a:rPr lang="zh-TW" altLang="zh-TW" sz="2000" b="0" kern="100" dirty="0" smtClean="0">
                          <a:effectLst/>
                          <a:latin typeface="微軟正黑體" panose="020B0604030504040204" pitchFamily="34" charset="-120"/>
                          <a:ea typeface="微軟正黑體" panose="020B0604030504040204" pitchFamily="34" charset="-120"/>
                        </a:rPr>
                        <a:t>屬性可用來指定該檔案檔名。如果</a:t>
                      </a:r>
                      <a:r>
                        <a:rPr lang="en-US" altLang="zh-TW" sz="2000" b="0" kern="100" dirty="0" err="1" smtClean="0">
                          <a:effectLst/>
                          <a:latin typeface="微軟正黑體" panose="020B0604030504040204" pitchFamily="34" charset="-120"/>
                          <a:ea typeface="微軟正黑體" panose="020B0604030504040204" pitchFamily="34" charset="-120"/>
                        </a:rPr>
                        <a:t>SaveResponse</a:t>
                      </a:r>
                      <a:r>
                        <a:rPr lang="zh-TW" altLang="zh-TW" sz="2000" b="0" kern="100" dirty="0" smtClean="0">
                          <a:effectLst/>
                          <a:latin typeface="微軟正黑體" panose="020B0604030504040204" pitchFamily="34" charset="-120"/>
                          <a:ea typeface="微軟正黑體" panose="020B0604030504040204" pitchFamily="34" charset="-120"/>
                        </a:rPr>
                        <a:t>屬性為</a:t>
                      </a:r>
                      <a:r>
                        <a:rPr lang="en-US" altLang="zh-TW" sz="2000" b="0" kern="100" dirty="0" smtClean="0">
                          <a:effectLst/>
                          <a:latin typeface="微軟正黑體" panose="020B0604030504040204" pitchFamily="34" charset="-120"/>
                          <a:ea typeface="微軟正黑體" panose="020B0604030504040204" pitchFamily="34" charset="-120"/>
                        </a:rPr>
                        <a:t> false</a:t>
                      </a:r>
                      <a:r>
                        <a:rPr lang="zh-TW" altLang="zh-TW" sz="2000" b="0" kern="100" dirty="0" smtClean="0">
                          <a:effectLst/>
                          <a:latin typeface="微軟正黑體" panose="020B0604030504040204" pitchFamily="34" charset="-120"/>
                          <a:ea typeface="微軟正黑體" panose="020B0604030504040204" pitchFamily="34" charset="-120"/>
                        </a:rPr>
                        <a:t>，就會呼叫</a:t>
                      </a:r>
                      <a:r>
                        <a:rPr lang="en-US" altLang="zh-TW" sz="2000" b="0" kern="100" dirty="0" err="1" smtClean="0">
                          <a:effectLst/>
                          <a:latin typeface="微軟正黑體" panose="020B0604030504040204" pitchFamily="34" charset="-120"/>
                          <a:ea typeface="微軟正黑體" panose="020B0604030504040204" pitchFamily="34" charset="-120"/>
                        </a:rPr>
                        <a:t>GotText</a:t>
                      </a:r>
                      <a:r>
                        <a:rPr lang="zh-TW" altLang="zh-TW" sz="2000" b="0" kern="100" dirty="0" smtClean="0">
                          <a:effectLst/>
                          <a:latin typeface="微軟正黑體" panose="020B0604030504040204" pitchFamily="34" charset="-120"/>
                          <a:ea typeface="微軟正黑體" panose="020B0604030504040204" pitchFamily="34" charset="-120"/>
                        </a:rPr>
                        <a:t>事件。</a:t>
                      </a:r>
                      <a:endParaRPr lang="zh-TW" altLang="zh-TW" sz="2000" b="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6184">
                <a:tc>
                  <a:txBody>
                    <a:bodyPr/>
                    <a:lstStyle/>
                    <a:p>
                      <a:pPr algn="ctr">
                        <a:spcAft>
                          <a:spcPts val="0"/>
                        </a:spcAft>
                      </a:pPr>
                      <a:endParaRPr lang="en-US"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執行一次</a:t>
                      </a:r>
                      <a:r>
                        <a:rPr lang="en-US"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HTTP POST</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要求，需設定</a:t>
                      </a:r>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Url</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屬性與指定文字。文字字元會以指定格式來進行編碼。如果</a:t>
                      </a:r>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SaveResponse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屬性為</a:t>
                      </a:r>
                      <a:r>
                        <a:rPr lang="en-US"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 true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，回應會存在某個檔案之中並呼叫</a:t>
                      </a:r>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GotFile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事件。</a:t>
                      </a:r>
                    </a:p>
                    <a:p>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ResponseFileName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屬性可用來指定該檔案檔名。如果</a:t>
                      </a:r>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SaveResponse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屬性為</a:t>
                      </a:r>
                      <a:r>
                        <a:rPr lang="en-US"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false</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，就會呼叫</a:t>
                      </a:r>
                      <a:r>
                        <a:rPr lang="en-US" altLang="zh-TW" sz="2000" b="0" kern="1200" dirty="0" err="1" smtClean="0">
                          <a:solidFill>
                            <a:schemeClr val="dk1"/>
                          </a:solidFill>
                          <a:effectLst/>
                          <a:latin typeface="微軟正黑體" panose="020B0604030504040204" pitchFamily="34" charset="-120"/>
                          <a:ea typeface="微軟正黑體" panose="020B0604030504040204" pitchFamily="34" charset="-120"/>
                          <a:cs typeface="+mn-cs"/>
                        </a:rPr>
                        <a:t>GotText</a:t>
                      </a:r>
                      <a:r>
                        <a:rPr lang="zh-TW" altLang="zh-TW" sz="2000" b="0" kern="1200" dirty="0" smtClean="0">
                          <a:solidFill>
                            <a:schemeClr val="dk1"/>
                          </a:solidFill>
                          <a:effectLst/>
                          <a:latin typeface="微軟正黑體" panose="020B0604030504040204" pitchFamily="34" charset="-120"/>
                          <a:ea typeface="微軟正黑體" panose="020B0604030504040204" pitchFamily="34" charset="-120"/>
                          <a:cs typeface="+mn-cs"/>
                        </a:rPr>
                        <a:t>事件。</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073" name="圖片 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630" y="2572544"/>
            <a:ext cx="22669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5" name="圖片 24"/>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795" y="4293890"/>
            <a:ext cx="2267585" cy="830580"/>
          </a:xfrm>
          <a:prstGeom prst="rect">
            <a:avLst/>
          </a:prstGeom>
          <a:noFill/>
          <a:ln>
            <a:noFill/>
          </a:ln>
        </p:spPr>
      </p:pic>
    </p:spTree>
    <p:extLst>
      <p:ext uri="{BB962C8B-B14F-4D97-AF65-F5344CB8AC3E}">
        <p14:creationId xmlns:p14="http://schemas.microsoft.com/office/powerpoint/2010/main" val="202084757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37709"/>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3770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542" y="436816"/>
            <a:ext cx="1342034" cy="707886"/>
          </a:xfrm>
          <a:prstGeom prst="rect">
            <a:avLst/>
          </a:prstGeom>
        </p:spPr>
        <p:txBody>
          <a:bodyPr wrap="none">
            <a:spAutoFit/>
          </a:bodyPr>
          <a:lstStyle/>
          <a:p>
            <a:r>
              <a:rPr lang="en-US" altLang="zh-TW" sz="4000" b="1" dirty="0">
                <a:latin typeface="微軟正黑體" panose="020B0604030504040204" pitchFamily="34" charset="-120"/>
                <a:ea typeface="微軟正黑體" panose="020B0604030504040204" pitchFamily="34" charset="-120"/>
              </a:rPr>
              <a:t>W</a:t>
            </a:r>
            <a:r>
              <a:rPr lang="en-US" altLang="zh-TW" sz="3200" b="1" dirty="0">
                <a:latin typeface="微軟正黑體" panose="020B0604030504040204" pitchFamily="34" charset="-120"/>
                <a:ea typeface="微軟正黑體" panose="020B0604030504040204" pitchFamily="34" charset="-120"/>
              </a:rPr>
              <a:t>i-Fi</a:t>
            </a:r>
            <a:endParaRPr lang="zh-TW" altLang="en-US" sz="3200" dirty="0">
              <a:latin typeface="微軟正黑體" panose="020B0604030504040204" pitchFamily="34" charset="-120"/>
              <a:ea typeface="微軟正黑體" panose="020B0604030504040204" pitchFamily="34" charset="-120"/>
            </a:endParaRPr>
          </a:p>
        </p:txBody>
      </p:sp>
      <p:sp>
        <p:nvSpPr>
          <p:cNvPr id="16" name="矩形 15"/>
          <p:cNvSpPr/>
          <p:nvPr/>
        </p:nvSpPr>
        <p:spPr>
          <a:xfrm>
            <a:off x="910630" y="1341562"/>
            <a:ext cx="2537618" cy="400110"/>
          </a:xfrm>
          <a:prstGeom prst="rect">
            <a:avLst/>
          </a:prstGeom>
        </p:spPr>
        <p:txBody>
          <a:bodyPr wrap="none">
            <a:spAutoFit/>
          </a:bodyPr>
          <a:lstStyle/>
          <a:p>
            <a:pPr algn="just">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Web</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元件常用介紹：</a:t>
            </a:r>
          </a:p>
        </p:txBody>
      </p:sp>
      <p:graphicFrame>
        <p:nvGraphicFramePr>
          <p:cNvPr id="9" name="表格 8"/>
          <p:cNvGraphicFramePr>
            <a:graphicFrameLocks noGrp="1"/>
          </p:cNvGraphicFramePr>
          <p:nvPr>
            <p:extLst>
              <p:ext uri="{D42A27DB-BD31-4B8C-83A1-F6EECF244321}">
                <p14:modId xmlns:p14="http://schemas.microsoft.com/office/powerpoint/2010/main" val="1228037786"/>
              </p:ext>
            </p:extLst>
          </p:nvPr>
        </p:nvGraphicFramePr>
        <p:xfrm>
          <a:off x="1054644" y="1917626"/>
          <a:ext cx="10510376" cy="381642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36306"/>
                <a:gridCol w="7774070"/>
              </a:tblGrid>
              <a:tr h="306000">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方法</a:t>
                      </a: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875"/>
                    </a:solidFill>
                  </a:tcPr>
                </a:tc>
              </a:tr>
              <a:tr h="1782232">
                <a:tc>
                  <a:txBody>
                    <a:bodyPr/>
                    <a:lstStyle/>
                    <a:p>
                      <a:pPr algn="ctr">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執行一次</a:t>
                      </a:r>
                      <a:r>
                        <a:rPr lang="en-US" sz="2000" kern="100" dirty="0">
                          <a:effectLst/>
                          <a:latin typeface="微軟正黑體" panose="020B0604030504040204" pitchFamily="34" charset="-120"/>
                          <a:ea typeface="微軟正黑體" panose="020B0604030504040204" pitchFamily="34" charset="-120"/>
                        </a:rPr>
                        <a:t>HTTP PUT</a:t>
                      </a:r>
                      <a:r>
                        <a:rPr lang="zh-TW" sz="2000" kern="100" dirty="0">
                          <a:effectLst/>
                          <a:latin typeface="微軟正黑體" panose="020B0604030504040204" pitchFamily="34" charset="-120"/>
                          <a:ea typeface="微軟正黑體" panose="020B0604030504040204" pitchFamily="34" charset="-120"/>
                        </a:rPr>
                        <a:t>要求，須設定</a:t>
                      </a:r>
                      <a:r>
                        <a:rPr lang="en-US" sz="2000" kern="100" dirty="0" err="1">
                          <a:effectLst/>
                          <a:latin typeface="微軟正黑體" panose="020B0604030504040204" pitchFamily="34" charset="-120"/>
                          <a:ea typeface="微軟正黑體" panose="020B0604030504040204" pitchFamily="34" charset="-120"/>
                        </a:rPr>
                        <a:t>Url</a:t>
                      </a:r>
                      <a:r>
                        <a:rPr lang="zh-TW" sz="2000" kern="100" dirty="0">
                          <a:effectLst/>
                          <a:latin typeface="微軟正黑體" panose="020B0604030504040204" pitchFamily="34" charset="-120"/>
                          <a:ea typeface="微軟正黑體" panose="020B0604030504040204" pitchFamily="34" charset="-120"/>
                        </a:rPr>
                        <a:t>屬性與指定檔案的路徑資料。如果</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屬性為</a:t>
                      </a:r>
                      <a:r>
                        <a:rPr lang="en-US" sz="2000" kern="100" dirty="0">
                          <a:effectLst/>
                          <a:latin typeface="微軟正黑體" panose="020B0604030504040204" pitchFamily="34" charset="-120"/>
                          <a:ea typeface="微軟正黑體" panose="020B0604030504040204" pitchFamily="34" charset="-120"/>
                        </a:rPr>
                        <a:t>true</a:t>
                      </a:r>
                      <a:r>
                        <a:rPr lang="zh-TW" sz="2000" kern="100" dirty="0">
                          <a:effectLst/>
                          <a:latin typeface="微軟正黑體" panose="020B0604030504040204" pitchFamily="34" charset="-120"/>
                          <a:ea typeface="微軟正黑體" panose="020B0604030504040204" pitchFamily="34" charset="-120"/>
                        </a:rPr>
                        <a:t>，回應會存在某個檔案之中並呼叫</a:t>
                      </a:r>
                      <a:r>
                        <a:rPr lang="en-US" sz="2000" kern="100" dirty="0" err="1">
                          <a:effectLst/>
                          <a:latin typeface="微軟正黑體" panose="020B0604030504040204" pitchFamily="34" charset="-120"/>
                          <a:ea typeface="微軟正黑體" panose="020B0604030504040204" pitchFamily="34" charset="-120"/>
                        </a:rPr>
                        <a:t>GotFile</a:t>
                      </a:r>
                      <a:r>
                        <a:rPr lang="zh-TW" sz="2000" kern="100" dirty="0">
                          <a:effectLst/>
                          <a:latin typeface="微軟正黑體" panose="020B0604030504040204" pitchFamily="34" charset="-120"/>
                          <a:ea typeface="微軟正黑體" panose="020B0604030504040204" pitchFamily="34" charset="-120"/>
                        </a:rPr>
                        <a:t>事件</a:t>
                      </a:r>
                      <a:r>
                        <a:rPr lang="zh-TW" sz="2000" kern="100"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en-US" sz="2000" kern="100" dirty="0" err="1">
                          <a:effectLst/>
                          <a:latin typeface="微軟正黑體" panose="020B0604030504040204" pitchFamily="34" charset="-120"/>
                          <a:ea typeface="微軟正黑體" panose="020B0604030504040204" pitchFamily="34" charset="-120"/>
                        </a:rPr>
                        <a:t>ResponseFileName</a:t>
                      </a:r>
                      <a:r>
                        <a:rPr lang="zh-TW" sz="2000" kern="100" dirty="0">
                          <a:effectLst/>
                          <a:latin typeface="微軟正黑體" panose="020B0604030504040204" pitchFamily="34" charset="-120"/>
                          <a:ea typeface="微軟正黑體" panose="020B0604030504040204" pitchFamily="34" charset="-120"/>
                        </a:rPr>
                        <a:t>屬性可用來指定該檔案檔名。如果</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屬性為</a:t>
                      </a:r>
                      <a:r>
                        <a:rPr lang="en-US" sz="2000" kern="100" dirty="0">
                          <a:effectLst/>
                          <a:latin typeface="微軟正黑體" panose="020B0604030504040204" pitchFamily="34" charset="-120"/>
                          <a:ea typeface="微軟正黑體" panose="020B0604030504040204" pitchFamily="34" charset="-120"/>
                        </a:rPr>
                        <a:t> false</a:t>
                      </a:r>
                      <a:r>
                        <a:rPr lang="zh-TW" sz="2000" kern="100" dirty="0">
                          <a:effectLst/>
                          <a:latin typeface="微軟正黑體" panose="020B0604030504040204" pitchFamily="34" charset="-120"/>
                          <a:ea typeface="微軟正黑體" panose="020B0604030504040204" pitchFamily="34" charset="-120"/>
                        </a:rPr>
                        <a:t>，就會呼叫</a:t>
                      </a:r>
                      <a:r>
                        <a:rPr lang="en-US" sz="2000" kern="100" dirty="0" err="1">
                          <a:effectLst/>
                          <a:latin typeface="微軟正黑體" panose="020B0604030504040204" pitchFamily="34" charset="-120"/>
                          <a:ea typeface="微軟正黑體" panose="020B0604030504040204" pitchFamily="34" charset="-120"/>
                        </a:rPr>
                        <a:t>GotText</a:t>
                      </a:r>
                      <a:r>
                        <a:rPr lang="zh-TW" sz="2000" kern="100" dirty="0">
                          <a:effectLst/>
                          <a:latin typeface="微軟正黑體" panose="020B0604030504040204" pitchFamily="34" charset="-120"/>
                          <a:ea typeface="微軟正黑體" panose="020B0604030504040204" pitchFamily="34" charset="-120"/>
                        </a:rPr>
                        <a:t>事件。</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28192">
                <a:tc>
                  <a:txBody>
                    <a:bodyPr/>
                    <a:lstStyle/>
                    <a:p>
                      <a:pPr algn="ctr">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2000" kern="100" dirty="0">
                          <a:effectLst/>
                          <a:latin typeface="微軟正黑體" panose="020B0604030504040204" pitchFamily="34" charset="-120"/>
                          <a:ea typeface="微軟正黑體" panose="020B0604030504040204" pitchFamily="34" charset="-120"/>
                        </a:rPr>
                        <a:t>執行一次</a:t>
                      </a:r>
                      <a:r>
                        <a:rPr lang="en-US" sz="2000" kern="100" dirty="0">
                          <a:effectLst/>
                          <a:latin typeface="微軟正黑體" panose="020B0604030504040204" pitchFamily="34" charset="-120"/>
                          <a:ea typeface="微軟正黑體" panose="020B0604030504040204" pitchFamily="34" charset="-120"/>
                        </a:rPr>
                        <a:t>HTTP PUT</a:t>
                      </a:r>
                      <a:r>
                        <a:rPr lang="zh-TW" sz="2000" kern="100" dirty="0">
                          <a:effectLst/>
                          <a:latin typeface="微軟正黑體" panose="020B0604030504040204" pitchFamily="34" charset="-120"/>
                          <a:ea typeface="微軟正黑體" panose="020B0604030504040204" pitchFamily="34" charset="-120"/>
                        </a:rPr>
                        <a:t>要求，須設定</a:t>
                      </a:r>
                      <a:r>
                        <a:rPr lang="en-US" sz="2000" kern="100" dirty="0" err="1">
                          <a:effectLst/>
                          <a:latin typeface="微軟正黑體" panose="020B0604030504040204" pitchFamily="34" charset="-120"/>
                          <a:ea typeface="微軟正黑體" panose="020B0604030504040204" pitchFamily="34" charset="-120"/>
                        </a:rPr>
                        <a:t>Url</a:t>
                      </a:r>
                      <a:r>
                        <a:rPr lang="zh-TW" sz="2000" kern="100" dirty="0">
                          <a:effectLst/>
                          <a:latin typeface="微軟正黑體" panose="020B0604030504040204" pitchFamily="34" charset="-120"/>
                          <a:ea typeface="微軟正黑體" panose="020B0604030504040204" pitchFamily="34" charset="-120"/>
                        </a:rPr>
                        <a:t>屬性與指定文字。文字字元會以</a:t>
                      </a:r>
                      <a:r>
                        <a:rPr lang="en-US" sz="2000" kern="100" dirty="0">
                          <a:effectLst/>
                          <a:latin typeface="微軟正黑體" panose="020B0604030504040204" pitchFamily="34" charset="-120"/>
                          <a:ea typeface="微軟正黑體" panose="020B0604030504040204" pitchFamily="34" charset="-120"/>
                        </a:rPr>
                        <a:t>UTF-8 </a:t>
                      </a:r>
                      <a:r>
                        <a:rPr lang="zh-TW" sz="2000" kern="100" dirty="0">
                          <a:effectLst/>
                          <a:latin typeface="微軟正黑體" panose="020B0604030504040204" pitchFamily="34" charset="-120"/>
                          <a:ea typeface="微軟正黑體" panose="020B0604030504040204" pitchFamily="34" charset="-120"/>
                        </a:rPr>
                        <a:t>進行編碼。如果</a:t>
                      </a:r>
                      <a:r>
                        <a:rPr lang="en-US" sz="2000" kern="100" dirty="0" err="1">
                          <a:effectLst/>
                          <a:latin typeface="微軟正黑體" panose="020B0604030504040204" pitchFamily="34" charset="-120"/>
                          <a:ea typeface="微軟正黑體" panose="020B0604030504040204" pitchFamily="34" charset="-120"/>
                        </a:rPr>
                        <a:t>SaveResponse</a:t>
                      </a:r>
                      <a:r>
                        <a:rPr lang="zh-TW" sz="2000" kern="100" dirty="0">
                          <a:effectLst/>
                          <a:latin typeface="微軟正黑體" panose="020B0604030504040204" pitchFamily="34" charset="-120"/>
                          <a:ea typeface="微軟正黑體" panose="020B0604030504040204" pitchFamily="34" charset="-120"/>
                        </a:rPr>
                        <a:t>屬性為</a:t>
                      </a:r>
                      <a:r>
                        <a:rPr lang="en-US" sz="2000" kern="100" dirty="0">
                          <a:effectLst/>
                          <a:latin typeface="微軟正黑體" panose="020B0604030504040204" pitchFamily="34" charset="-120"/>
                          <a:ea typeface="微軟正黑體" panose="020B0604030504040204" pitchFamily="34" charset="-120"/>
                        </a:rPr>
                        <a:t>true</a:t>
                      </a:r>
                      <a:r>
                        <a:rPr lang="zh-TW" sz="2000" kern="100" dirty="0">
                          <a:effectLst/>
                          <a:latin typeface="微軟正黑體" panose="020B0604030504040204" pitchFamily="34" charset="-120"/>
                          <a:ea typeface="微軟正黑體" panose="020B0604030504040204" pitchFamily="34" charset="-120"/>
                        </a:rPr>
                        <a:t>，回應會存在某個檔案之中並呼叫</a:t>
                      </a:r>
                      <a:r>
                        <a:rPr lang="en-US" sz="2000" kern="100" dirty="0" err="1">
                          <a:effectLst/>
                          <a:latin typeface="微軟正黑體" panose="020B0604030504040204" pitchFamily="34" charset="-120"/>
                          <a:ea typeface="微軟正黑體" panose="020B0604030504040204" pitchFamily="34" charset="-120"/>
                        </a:rPr>
                        <a:t>GotFile</a:t>
                      </a:r>
                      <a:r>
                        <a:rPr lang="zh-TW" sz="2000" kern="100" dirty="0">
                          <a:effectLst/>
                          <a:latin typeface="微軟正黑體" panose="020B0604030504040204" pitchFamily="34" charset="-120"/>
                          <a:ea typeface="微軟正黑體" panose="020B0604030504040204" pitchFamily="34" charset="-120"/>
                        </a:rPr>
                        <a:t>事件</a:t>
                      </a:r>
                      <a:r>
                        <a:rPr lang="zh-TW" sz="2000" kern="100" dirty="0" smtClean="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endParaRPr>
                    </a:p>
                    <a:p>
                      <a:pPr algn="just">
                        <a:spcAft>
                          <a:spcPts val="0"/>
                        </a:spcAft>
                      </a:pPr>
                      <a:r>
                        <a:rPr lang="en-US" sz="2000" kern="100" dirty="0" err="1">
                          <a:effectLst/>
                          <a:latin typeface="微軟正黑體" panose="020B0604030504040204" pitchFamily="34" charset="-120"/>
                          <a:ea typeface="微軟正黑體" panose="020B0604030504040204" pitchFamily="34" charset="-120"/>
                        </a:rPr>
                        <a:t>ResponseFileName</a:t>
                      </a:r>
                      <a:r>
                        <a:rPr lang="zh-TW" sz="2000" kern="100" dirty="0">
                          <a:effectLst/>
                          <a:latin typeface="微軟正黑體" panose="020B0604030504040204" pitchFamily="34" charset="-120"/>
                          <a:ea typeface="微軟正黑體" panose="020B0604030504040204" pitchFamily="34" charset="-120"/>
                        </a:rPr>
                        <a:t>屬性可用來指定該檔案檔名。如果</a:t>
                      </a:r>
                      <a:r>
                        <a:rPr lang="en-US" sz="2000" kern="100" dirty="0" err="1">
                          <a:effectLst/>
                          <a:latin typeface="微軟正黑體" panose="020B0604030504040204" pitchFamily="34" charset="-120"/>
                          <a:ea typeface="微軟正黑體" panose="020B0604030504040204" pitchFamily="34" charset="-120"/>
                        </a:rPr>
                        <a:t>SaveResponse</a:t>
                      </a:r>
                      <a:r>
                        <a:rPr lang="en-US" sz="2000" kern="100" dirty="0">
                          <a:effectLst/>
                          <a:latin typeface="微軟正黑體" panose="020B0604030504040204" pitchFamily="34" charset="-120"/>
                          <a:ea typeface="微軟正黑體" panose="020B0604030504040204" pitchFamily="34" charset="-120"/>
                        </a:rPr>
                        <a:t> property</a:t>
                      </a:r>
                      <a:r>
                        <a:rPr lang="zh-TW" sz="2000" kern="100" dirty="0">
                          <a:effectLst/>
                          <a:latin typeface="微軟正黑體" panose="020B0604030504040204" pitchFamily="34" charset="-120"/>
                          <a:ea typeface="微軟正黑體" panose="020B0604030504040204" pitchFamily="34" charset="-120"/>
                        </a:rPr>
                        <a:t>為</a:t>
                      </a:r>
                      <a:r>
                        <a:rPr lang="en-US" sz="2000" kern="100" dirty="0">
                          <a:effectLst/>
                          <a:latin typeface="微軟正黑體" panose="020B0604030504040204" pitchFamily="34" charset="-120"/>
                          <a:ea typeface="微軟正黑體" panose="020B0604030504040204" pitchFamily="34" charset="-120"/>
                        </a:rPr>
                        <a:t>false</a:t>
                      </a:r>
                      <a:r>
                        <a:rPr lang="zh-TW" sz="2000" kern="100" dirty="0">
                          <a:effectLst/>
                          <a:latin typeface="微軟正黑體" panose="020B0604030504040204" pitchFamily="34" charset="-120"/>
                          <a:ea typeface="微軟正黑體" panose="020B0604030504040204" pitchFamily="34" charset="-120"/>
                        </a:rPr>
                        <a:t>，就會呼叫</a:t>
                      </a:r>
                      <a:r>
                        <a:rPr lang="en-US" sz="2000" kern="100" dirty="0" err="1">
                          <a:effectLst/>
                          <a:latin typeface="微軟正黑體" panose="020B0604030504040204" pitchFamily="34" charset="-120"/>
                          <a:ea typeface="微軟正黑體" panose="020B0604030504040204" pitchFamily="34" charset="-120"/>
                        </a:rPr>
                        <a:t>GotText</a:t>
                      </a:r>
                      <a:r>
                        <a:rPr lang="zh-TW" sz="2000" kern="100" dirty="0">
                          <a:effectLst/>
                          <a:latin typeface="微軟正黑體" panose="020B0604030504040204" pitchFamily="34" charset="-120"/>
                          <a:ea typeface="微軟正黑體" panose="020B0604030504040204" pitchFamily="34" charset="-120"/>
                        </a:rPr>
                        <a:t>事件。</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8010" marR="480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124" name="圖片 1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9733" y="2550395"/>
            <a:ext cx="22669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圖片 1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9733" y="4551759"/>
            <a:ext cx="22669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1527</Words>
  <Application>Microsoft Office PowerPoint</Application>
  <PresentationFormat>自訂</PresentationFormat>
  <Paragraphs>107</Paragraphs>
  <Slides>19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微软雅黑</vt:lpstr>
      <vt:lpstr>宋体</vt:lpstr>
      <vt:lpstr>微軟正黑體</vt:lpstr>
      <vt:lpstr>新細明體</vt:lpstr>
      <vt:lpstr>Arial</vt:lpstr>
      <vt:lpstr>Calibri</vt:lpstr>
      <vt:lpstr>Calibri Light</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yizhen</dc:creator>
  <cp:lastModifiedBy>npust</cp:lastModifiedBy>
  <cp:revision>69</cp:revision>
  <dcterms:created xsi:type="dcterms:W3CDTF">2019-02-22T04:41:13Z</dcterms:created>
  <dcterms:modified xsi:type="dcterms:W3CDTF">2019-04-22T01:40:05Z</dcterms:modified>
</cp:coreProperties>
</file>